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0" r:id="rId6"/>
    <p:sldId id="259" r:id="rId7"/>
    <p:sldId id="261" r:id="rId8"/>
    <p:sldId id="262" r:id="rId9"/>
    <p:sldId id="263" r:id="rId10"/>
    <p:sldId id="264" r:id="rId11"/>
    <p:sldId id="268" r:id="rId12"/>
    <p:sldId id="269" r:id="rId13"/>
    <p:sldId id="270" r:id="rId14"/>
    <p:sldId id="271" r:id="rId15"/>
    <p:sldId id="272" r:id="rId16"/>
    <p:sldId id="266" r:id="rId17"/>
    <p:sldId id="267" r:id="rId18"/>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1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621D88F2-18AB-476D-92A4-88185569D00F}" type="datetimeFigureOut">
              <a:rPr lang="sl-SI" smtClean="0"/>
              <a:pPr/>
              <a:t>29.9.2021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21D88F2-18AB-476D-92A4-88185569D00F}" type="datetimeFigureOut">
              <a:rPr lang="sl-SI" smtClean="0"/>
              <a:pPr/>
              <a:t>29.9.2021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21D88F2-18AB-476D-92A4-88185569D00F}" type="datetimeFigureOut">
              <a:rPr lang="sl-SI" smtClean="0"/>
              <a:pPr/>
              <a:t>29.9.2021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621D88F2-18AB-476D-92A4-88185569D00F}" type="datetimeFigureOut">
              <a:rPr lang="sl-SI" smtClean="0"/>
              <a:pPr/>
              <a:t>29.9.2021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621D88F2-18AB-476D-92A4-88185569D00F}" type="datetimeFigureOut">
              <a:rPr lang="sl-SI" smtClean="0"/>
              <a:pPr/>
              <a:t>29.9.2021</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621D88F2-18AB-476D-92A4-88185569D00F}" type="datetimeFigureOut">
              <a:rPr lang="sl-SI" smtClean="0"/>
              <a:pPr/>
              <a:t>29.9.2021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621D88F2-18AB-476D-92A4-88185569D00F}" type="datetimeFigureOut">
              <a:rPr lang="sl-SI" smtClean="0"/>
              <a:pPr/>
              <a:t>29.9.2021</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621D88F2-18AB-476D-92A4-88185569D00F}" type="datetimeFigureOut">
              <a:rPr lang="sl-SI" smtClean="0"/>
              <a:pPr/>
              <a:t>29.9.2021</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621D88F2-18AB-476D-92A4-88185569D00F}" type="datetimeFigureOut">
              <a:rPr lang="sl-SI" smtClean="0"/>
              <a:pPr/>
              <a:t>29.9.2021</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21D88F2-18AB-476D-92A4-88185569D00F}" type="datetimeFigureOut">
              <a:rPr lang="sl-SI" smtClean="0"/>
              <a:pPr/>
              <a:t>29.9.2021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621D88F2-18AB-476D-92A4-88185569D00F}" type="datetimeFigureOut">
              <a:rPr lang="sl-SI" smtClean="0"/>
              <a:pPr/>
              <a:t>29.9.2021</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E044F12D-19B2-43FB-B6C6-D387DEF42E73}"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D88F2-18AB-476D-92A4-88185569D00F}" type="datetimeFigureOut">
              <a:rPr lang="sl-SI" smtClean="0"/>
              <a:pPr/>
              <a:t>29.9.2021</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4F12D-19B2-43FB-B6C6-D387DEF42E73}"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Anthem%20of%20Europe.mp3"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file:///E:\Sela\PEVSKI%20ZBOR%20POKLICNIH%20GASILCEV%20CZR%20DOM&#381;ALE%20GASILSKA%20%20HIMNA%20%2012%2010%202016.mp4"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3384376"/>
          </a:xfrm>
        </p:spPr>
        <p:txBody>
          <a:bodyPr>
            <a:normAutofit/>
          </a:bodyPr>
          <a:lstStyle/>
          <a:p>
            <a:r>
              <a:rPr lang="sl-SI" sz="7200" dirty="0" err="1" smtClean="0">
                <a:solidFill>
                  <a:srgbClr val="FF0000"/>
                </a:solidFill>
                <a:latin typeface="Algerian" panose="04020705040A02060702" pitchFamily="82" charset="0"/>
              </a:rPr>
              <a:t>Postrojitvena</a:t>
            </a:r>
            <a:r>
              <a:rPr lang="sl-SI" sz="7200" dirty="0" smtClean="0">
                <a:solidFill>
                  <a:srgbClr val="FF0000"/>
                </a:solidFill>
                <a:latin typeface="Algerian" panose="04020705040A02060702" pitchFamily="82" charset="0"/>
              </a:rPr>
              <a:t> pravila</a:t>
            </a:r>
            <a:endParaRPr lang="sl-SI" sz="7200" dirty="0">
              <a:solidFill>
                <a:srgbClr val="FF0000"/>
              </a:solidFill>
            </a:endParaRPr>
          </a:p>
        </p:txBody>
      </p:sp>
      <p:sp>
        <p:nvSpPr>
          <p:cNvPr id="3" name="Podnaslov 2"/>
          <p:cNvSpPr>
            <a:spLocks noGrp="1"/>
          </p:cNvSpPr>
          <p:nvPr>
            <p:ph type="subTitle" idx="1"/>
          </p:nvPr>
        </p:nvSpPr>
        <p:spPr>
          <a:xfrm>
            <a:off x="3707904" y="5949280"/>
            <a:ext cx="5248672" cy="648072"/>
          </a:xfrm>
        </p:spPr>
        <p:txBody>
          <a:bodyPr/>
          <a:lstStyle/>
          <a:p>
            <a:r>
              <a:rPr lang="sl-SI" dirty="0" smtClean="0">
                <a:solidFill>
                  <a:schemeClr val="tx1"/>
                </a:solidFill>
              </a:rPr>
              <a:t>MILAN OSOLNIK NGČ</a:t>
            </a:r>
          </a:p>
          <a:p>
            <a:endParaRPr lang="sl-SI" sz="2000" dirty="0"/>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7" name="Slika 6" descr="prenos.jpg"/>
          <p:cNvPicPr>
            <a:picLocks noChangeAspect="1"/>
          </p:cNvPicPr>
          <p:nvPr/>
        </p:nvPicPr>
        <p:blipFill>
          <a:blip r:embed="rId3" cstate="print"/>
          <a:stretch>
            <a:fillRect/>
          </a:stretch>
        </p:blipFill>
        <p:spPr>
          <a:xfrm>
            <a:off x="1619672" y="2996952"/>
            <a:ext cx="5688632" cy="26374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fontScale="90000"/>
          </a:bodyPr>
          <a:lstStyle/>
          <a:p>
            <a:r>
              <a:rPr lang="sl-SI" sz="6000" dirty="0" smtClean="0">
                <a:solidFill>
                  <a:srgbClr val="FF0000"/>
                </a:solidFill>
                <a:latin typeface="Algerian" panose="04020705040A02060702" pitchFamily="82" charset="0"/>
              </a:rPr>
              <a:t>Osnovna </a:t>
            </a:r>
            <a:r>
              <a:rPr lang="sl-SI" sz="6000" dirty="0" smtClean="0">
                <a:solidFill>
                  <a:srgbClr val="FF0000"/>
                </a:solidFill>
                <a:latin typeface="Algerian" panose="04020705040A02060702" pitchFamily="82" charset="0"/>
              </a:rPr>
              <a:t>POSTROJILA</a:t>
            </a:r>
            <a:endParaRPr lang="sl-SI" sz="60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1844824"/>
            <a:ext cx="8280920" cy="4365104"/>
          </a:xfrm>
        </p:spPr>
        <p:txBody>
          <a:bodyPr>
            <a:normAutofit fontScale="85000" lnSpcReduction="20000"/>
          </a:bodyPr>
          <a:lstStyle/>
          <a:p>
            <a:pPr algn="l"/>
            <a:endParaRPr lang="sl-SI" dirty="0" smtClean="0">
              <a:solidFill>
                <a:schemeClr val="tx1"/>
              </a:solidFill>
              <a:latin typeface="Arial Black" pitchFamily="34" charset="0"/>
            </a:endParaRPr>
          </a:p>
          <a:p>
            <a:pPr algn="l">
              <a:buFont typeface="Arial" pitchFamily="34" charset="0"/>
              <a:buChar char="•"/>
            </a:pPr>
            <a:r>
              <a:rPr lang="sl-SI" sz="2800" dirty="0" smtClean="0">
                <a:solidFill>
                  <a:schemeClr val="tx1"/>
                </a:solidFill>
                <a:latin typeface="Arial Black" pitchFamily="34" charset="0"/>
              </a:rPr>
              <a:t>DRŽA MIRNO</a:t>
            </a:r>
          </a:p>
          <a:p>
            <a:pPr algn="l">
              <a:buFont typeface="Arial" pitchFamily="34" charset="0"/>
              <a:buChar char="•"/>
            </a:pPr>
            <a:r>
              <a:rPr lang="sl-SI" sz="2800" dirty="0" smtClean="0">
                <a:solidFill>
                  <a:schemeClr val="tx1"/>
                </a:solidFill>
                <a:latin typeface="Arial Black" pitchFamily="34" charset="0"/>
              </a:rPr>
              <a:t>DRŽA NA MESTU ODMOR</a:t>
            </a:r>
          </a:p>
          <a:p>
            <a:pPr algn="l">
              <a:buFont typeface="Arial" pitchFamily="34" charset="0"/>
              <a:buChar char="•"/>
            </a:pPr>
            <a:r>
              <a:rPr lang="sl-SI" sz="2800" dirty="0" smtClean="0">
                <a:solidFill>
                  <a:schemeClr val="tx1"/>
                </a:solidFill>
                <a:latin typeface="Arial Black" pitchFamily="34" charset="0"/>
              </a:rPr>
              <a:t>DRŽA NA MESTU PROSTO</a:t>
            </a:r>
          </a:p>
          <a:p>
            <a:pPr algn="l">
              <a:buFont typeface="Arial" pitchFamily="34" charset="0"/>
              <a:buChar char="•"/>
            </a:pPr>
            <a:r>
              <a:rPr lang="sl-SI" sz="2800" dirty="0" smtClean="0">
                <a:solidFill>
                  <a:schemeClr val="tx1"/>
                </a:solidFill>
                <a:latin typeface="Arial Black" pitchFamily="34" charset="0"/>
              </a:rPr>
              <a:t>PROSTO</a:t>
            </a:r>
          </a:p>
          <a:p>
            <a:pPr algn="l">
              <a:buFont typeface="Arial" pitchFamily="34" charset="0"/>
              <a:buChar char="•"/>
            </a:pPr>
            <a:r>
              <a:rPr lang="sl-SI" sz="2800" dirty="0" smtClean="0">
                <a:solidFill>
                  <a:schemeClr val="tx1"/>
                </a:solidFill>
                <a:latin typeface="Arial Black" pitchFamily="34" charset="0"/>
              </a:rPr>
              <a:t>PREMIKANJE</a:t>
            </a:r>
          </a:p>
          <a:p>
            <a:pPr algn="l">
              <a:buFont typeface="Arial" pitchFamily="34" charset="0"/>
              <a:buChar char="•"/>
            </a:pPr>
            <a:r>
              <a:rPr lang="sl-SI" sz="2800" dirty="0" smtClean="0">
                <a:solidFill>
                  <a:schemeClr val="tx1"/>
                </a:solidFill>
                <a:latin typeface="Arial Black" pitchFamily="34" charset="0"/>
              </a:rPr>
              <a:t>OBRAČANJE</a:t>
            </a:r>
          </a:p>
          <a:p>
            <a:pPr algn="l">
              <a:buFont typeface="Arial" pitchFamily="34" charset="0"/>
              <a:buChar char="•"/>
            </a:pPr>
            <a:r>
              <a:rPr lang="sl-SI" sz="2800" dirty="0" smtClean="0">
                <a:solidFill>
                  <a:schemeClr val="tx1"/>
                </a:solidFill>
                <a:latin typeface="Arial Black" pitchFamily="34" charset="0"/>
              </a:rPr>
              <a:t>POZDRAVLJANJE</a:t>
            </a:r>
          </a:p>
          <a:p>
            <a:pPr algn="l">
              <a:buFont typeface="Arial" pitchFamily="34" charset="0"/>
              <a:buChar char="•"/>
            </a:pPr>
            <a:r>
              <a:rPr lang="sl-SI" sz="2800" dirty="0" smtClean="0">
                <a:solidFill>
                  <a:schemeClr val="tx1"/>
                </a:solidFill>
                <a:latin typeface="Arial Black" pitchFamily="34" charset="0"/>
              </a:rPr>
              <a:t>DOSTOP DO NADREJENEGA GASILCA</a:t>
            </a:r>
          </a:p>
          <a:p>
            <a:pPr algn="l">
              <a:buFont typeface="Arial" pitchFamily="34" charset="0"/>
              <a:buChar char="•"/>
            </a:pPr>
            <a:r>
              <a:rPr lang="sl-SI" sz="2800" dirty="0" smtClean="0">
                <a:solidFill>
                  <a:schemeClr val="tx1"/>
                </a:solidFill>
                <a:latin typeface="Arial Black" pitchFamily="34" charset="0"/>
              </a:rPr>
              <a:t>DVOVRSTNI POSTROJ – RAZMIK,ODMIK</a:t>
            </a:r>
          </a:p>
          <a:p>
            <a:pPr algn="l">
              <a:buFont typeface="Arial" pitchFamily="34" charset="0"/>
              <a:buChar char="•"/>
            </a:pPr>
            <a:r>
              <a:rPr lang="sl-SI" sz="2800" dirty="0" smtClean="0">
                <a:solidFill>
                  <a:schemeClr val="tx1"/>
                </a:solidFill>
                <a:latin typeface="Arial Black" pitchFamily="34" charset="0"/>
              </a:rPr>
              <a:t>RAVNANJE ENOTE</a:t>
            </a:r>
            <a:endParaRPr lang="sl-SI" dirty="0">
              <a:solidFill>
                <a:schemeClr val="tx1"/>
              </a:solidFill>
              <a:latin typeface="Arial Black"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additive="base">
                                        <p:cTn id="4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additive="base">
                                        <p:cTn id="4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anim calcmode="lin" valueType="num">
                                      <p:cBhvr additive="base">
                                        <p:cTn id="5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10" end="10"/>
                                            </p:txEl>
                                          </p:spTgt>
                                        </p:tgtEl>
                                        <p:attrNameLst>
                                          <p:attrName>style.visibility</p:attrName>
                                        </p:attrNameLst>
                                      </p:cBhvr>
                                      <p:to>
                                        <p:strVal val="visible"/>
                                      </p:to>
                                    </p:set>
                                    <p:anim calcmode="lin" valueType="num">
                                      <p:cBhvr additive="base">
                                        <p:cTn id="61"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r>
              <a:rPr lang="sl-SI" sz="6000" dirty="0" smtClean="0">
                <a:solidFill>
                  <a:srgbClr val="FF0000"/>
                </a:solidFill>
                <a:latin typeface="Algerian" panose="04020705040A02060702" pitchFamily="82" charset="0"/>
              </a:rPr>
              <a:t>DRŽA MIRNO</a:t>
            </a:r>
            <a:endParaRPr lang="sl-SI" sz="60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1844824"/>
            <a:ext cx="8280920" cy="4365104"/>
          </a:xfrm>
        </p:spPr>
        <p:txBody>
          <a:bodyPr>
            <a:normAutofit/>
          </a:bodyPr>
          <a:lstStyle/>
          <a:p>
            <a:pPr algn="l"/>
            <a:endParaRPr lang="sl-SI" dirty="0" smtClean="0">
              <a:solidFill>
                <a:schemeClr val="tx1"/>
              </a:solidFill>
              <a:latin typeface="Arial Black" pitchFamily="34" charset="0"/>
            </a:endParaRPr>
          </a:p>
          <a:p>
            <a:pPr algn="l">
              <a:buFont typeface="Arial" pitchFamily="34" charset="0"/>
              <a:buChar char="•"/>
            </a:pPr>
            <a:r>
              <a:rPr lang="sl-SI" sz="2800" dirty="0" smtClean="0">
                <a:solidFill>
                  <a:schemeClr val="tx1"/>
                </a:solidFill>
                <a:latin typeface="Arial Black" pitchFamily="34" charset="0"/>
              </a:rPr>
              <a:t>TREBUH NOTER</a:t>
            </a:r>
          </a:p>
          <a:p>
            <a:pPr algn="l">
              <a:buFont typeface="Arial" pitchFamily="34" charset="0"/>
              <a:buChar char="•"/>
            </a:pPr>
            <a:r>
              <a:rPr lang="sl-SI" sz="2800" dirty="0" smtClean="0">
                <a:solidFill>
                  <a:schemeClr val="tx1"/>
                </a:solidFill>
                <a:latin typeface="Arial Black" pitchFamily="34" charset="0"/>
              </a:rPr>
              <a:t>PRSA VEN</a:t>
            </a:r>
          </a:p>
          <a:p>
            <a:pPr algn="l">
              <a:buFont typeface="Arial" pitchFamily="34" charset="0"/>
              <a:buChar char="•"/>
            </a:pPr>
            <a:r>
              <a:rPr lang="sl-SI" sz="2800" dirty="0" smtClean="0">
                <a:solidFill>
                  <a:schemeClr val="tx1"/>
                </a:solidFill>
                <a:latin typeface="Arial Black" pitchFamily="34" charset="0"/>
              </a:rPr>
              <a:t>GLAVA NARAVNOST</a:t>
            </a:r>
          </a:p>
          <a:p>
            <a:pPr algn="l">
              <a:buFont typeface="Arial" pitchFamily="34" charset="0"/>
              <a:buChar char="•"/>
            </a:pPr>
            <a:r>
              <a:rPr lang="sl-SI" sz="2800" dirty="0" smtClean="0">
                <a:solidFill>
                  <a:schemeClr val="tx1"/>
                </a:solidFill>
                <a:latin typeface="Arial Black" pitchFamily="34" charset="0"/>
              </a:rPr>
              <a:t>POGLED JE NARAVNOST</a:t>
            </a:r>
          </a:p>
          <a:p>
            <a:pPr algn="l">
              <a:buFont typeface="Arial" pitchFamily="34" charset="0"/>
              <a:buChar char="•"/>
            </a:pPr>
            <a:r>
              <a:rPr lang="sl-SI" sz="2800" dirty="0" smtClean="0">
                <a:solidFill>
                  <a:schemeClr val="tx1"/>
                </a:solidFill>
                <a:latin typeface="Arial Black" pitchFamily="34" charset="0"/>
              </a:rPr>
              <a:t>ROKE SO OB TELESU</a:t>
            </a:r>
          </a:p>
          <a:p>
            <a:pPr algn="l">
              <a:buFont typeface="Arial" pitchFamily="34" charset="0"/>
              <a:buChar char="•"/>
            </a:pPr>
            <a:r>
              <a:rPr lang="sl-SI" sz="2800" dirty="0" smtClean="0">
                <a:solidFill>
                  <a:schemeClr val="tx1"/>
                </a:solidFill>
                <a:latin typeface="Arial Black" pitchFamily="34" charset="0"/>
              </a:rPr>
              <a:t>PRSTI NA </a:t>
            </a:r>
            <a:r>
              <a:rPr lang="sl-SI" sz="2800" dirty="0" smtClean="0">
                <a:solidFill>
                  <a:schemeClr val="tx1"/>
                </a:solidFill>
                <a:latin typeface="Arial Black" pitchFamily="34" charset="0"/>
              </a:rPr>
              <a:t>ROKAH </a:t>
            </a:r>
            <a:r>
              <a:rPr lang="sl-SI" sz="2800" dirty="0" smtClean="0">
                <a:solidFill>
                  <a:schemeClr val="tx1"/>
                </a:solidFill>
                <a:latin typeface="Arial Black" pitchFamily="34" charset="0"/>
              </a:rPr>
              <a:t>SO IZTEGNJENI</a:t>
            </a:r>
          </a:p>
        </p:txBody>
      </p:sp>
      <p:sp>
        <p:nvSpPr>
          <p:cNvPr id="5" name="AutoShape 6" descr="PowerPointova predstavit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2" name="AutoShape 8" descr="PowerPointova predstavit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1033" name="Picture 9"/>
          <p:cNvPicPr>
            <a:picLocks noChangeAspect="1" noChangeArrowheads="1"/>
          </p:cNvPicPr>
          <p:nvPr/>
        </p:nvPicPr>
        <p:blipFill>
          <a:blip r:embed="rId3" cstate="print"/>
          <a:srcRect l="23517" t="41953" r="48811" b="21626"/>
          <a:stretch>
            <a:fillRect/>
          </a:stretch>
        </p:blipFill>
        <p:spPr bwMode="auto">
          <a:xfrm>
            <a:off x="5580112" y="1844824"/>
            <a:ext cx="3275856" cy="2424133"/>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fontScale="90000"/>
          </a:bodyPr>
          <a:lstStyle/>
          <a:p>
            <a:r>
              <a:rPr lang="sl-SI" sz="6000" dirty="0" smtClean="0">
                <a:solidFill>
                  <a:srgbClr val="FF0000"/>
                </a:solidFill>
                <a:latin typeface="Algerian" panose="04020705040A02060702" pitchFamily="82" charset="0"/>
              </a:rPr>
              <a:t>DRŽA NA MESTU ODMOR</a:t>
            </a:r>
            <a:endParaRPr lang="sl-SI" sz="60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0" y="2492896"/>
            <a:ext cx="5868144" cy="4365104"/>
          </a:xfrm>
        </p:spPr>
        <p:txBody>
          <a:bodyPr>
            <a:normAutofit/>
          </a:bodyPr>
          <a:lstStyle/>
          <a:p>
            <a:pPr algn="l"/>
            <a:endParaRPr lang="sl-SI" dirty="0" smtClean="0">
              <a:solidFill>
                <a:schemeClr val="tx1"/>
              </a:solidFill>
              <a:latin typeface="Arial Black" pitchFamily="34" charset="0"/>
            </a:endParaRPr>
          </a:p>
          <a:p>
            <a:pPr algn="l">
              <a:buFont typeface="Arial" pitchFamily="34" charset="0"/>
              <a:buChar char="•"/>
            </a:pPr>
            <a:r>
              <a:rPr lang="sl-SI" sz="2800" dirty="0" smtClean="0">
                <a:solidFill>
                  <a:schemeClr val="tx1"/>
                </a:solidFill>
                <a:latin typeface="Arial Black" pitchFamily="34" charset="0"/>
              </a:rPr>
              <a:t>GREMO IZ DRŽE MIRNO</a:t>
            </a:r>
          </a:p>
          <a:p>
            <a:pPr algn="l">
              <a:buFont typeface="Arial" pitchFamily="34" charset="0"/>
              <a:buChar char="•"/>
            </a:pPr>
            <a:r>
              <a:rPr lang="sl-SI" sz="2800" dirty="0" smtClean="0">
                <a:solidFill>
                  <a:schemeClr val="tx1"/>
                </a:solidFill>
                <a:latin typeface="Arial Black" pitchFamily="34" charset="0"/>
              </a:rPr>
              <a:t>TELO JE ŠE </a:t>
            </a:r>
            <a:r>
              <a:rPr lang="sl-SI" sz="2800" dirty="0" smtClean="0">
                <a:solidFill>
                  <a:schemeClr val="tx1"/>
                </a:solidFill>
                <a:latin typeface="Arial Black" pitchFamily="34" charset="0"/>
              </a:rPr>
              <a:t>VEDNO ZATEGNJENO</a:t>
            </a:r>
            <a:r>
              <a:rPr lang="sl-SI" sz="2800" dirty="0" smtClean="0">
                <a:solidFill>
                  <a:schemeClr val="tx1"/>
                </a:solidFill>
                <a:latin typeface="Arial Black" pitchFamily="34" charset="0"/>
              </a:rPr>
              <a:t> </a:t>
            </a:r>
            <a:endParaRPr lang="sl-SI" sz="2800" dirty="0" smtClean="0">
              <a:solidFill>
                <a:schemeClr val="tx1"/>
              </a:solidFill>
              <a:latin typeface="Arial Black" pitchFamily="34" charset="0"/>
            </a:endParaRPr>
          </a:p>
          <a:p>
            <a:pPr algn="l">
              <a:buFont typeface="Arial" pitchFamily="34" charset="0"/>
              <a:buChar char="•"/>
            </a:pPr>
            <a:r>
              <a:rPr lang="sl-SI" sz="2800" dirty="0" smtClean="0">
                <a:solidFill>
                  <a:schemeClr val="tx1"/>
                </a:solidFill>
                <a:latin typeface="Arial Black" pitchFamily="34" charset="0"/>
              </a:rPr>
              <a:t>LEVA </a:t>
            </a:r>
            <a:r>
              <a:rPr lang="sl-SI" sz="2800" dirty="0" smtClean="0">
                <a:solidFill>
                  <a:schemeClr val="tx1"/>
                </a:solidFill>
                <a:latin typeface="Arial Black" pitchFamily="34" charset="0"/>
              </a:rPr>
              <a:t>NOGA V ODMIK</a:t>
            </a:r>
          </a:p>
          <a:p>
            <a:pPr algn="l">
              <a:buFont typeface="Arial" pitchFamily="34" charset="0"/>
              <a:buChar char="•"/>
            </a:pPr>
            <a:r>
              <a:rPr lang="sl-SI" sz="2800" dirty="0" smtClean="0">
                <a:solidFill>
                  <a:schemeClr val="tx1"/>
                </a:solidFill>
                <a:latin typeface="Arial Black" pitchFamily="34" charset="0"/>
              </a:rPr>
              <a:t>ROKE NA </a:t>
            </a:r>
            <a:r>
              <a:rPr lang="sl-SI" sz="2800" dirty="0" smtClean="0">
                <a:solidFill>
                  <a:schemeClr val="tx1"/>
                </a:solidFill>
                <a:latin typeface="Arial Black" pitchFamily="34" charset="0"/>
              </a:rPr>
              <a:t>HRBET LEVA </a:t>
            </a:r>
            <a:r>
              <a:rPr lang="sl-SI" sz="2800" dirty="0" smtClean="0">
                <a:solidFill>
                  <a:schemeClr val="tx1"/>
                </a:solidFill>
                <a:latin typeface="Arial Black" pitchFamily="34" charset="0"/>
              </a:rPr>
              <a:t>ROKA PESTUJE DESNO</a:t>
            </a:r>
          </a:p>
          <a:p>
            <a:pPr algn="l">
              <a:buFont typeface="Arial" pitchFamily="34" charset="0"/>
              <a:buChar char="•"/>
            </a:pPr>
            <a:endParaRPr lang="sl-SI" sz="2800" dirty="0" smtClean="0">
              <a:solidFill>
                <a:schemeClr val="tx1"/>
              </a:solidFill>
              <a:latin typeface="Arial Black" pitchFamily="34" charset="0"/>
            </a:endParaRPr>
          </a:p>
        </p:txBody>
      </p:sp>
      <p:sp>
        <p:nvSpPr>
          <p:cNvPr id="5" name="AutoShape 6" descr="PowerPointova predstavit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2" name="AutoShape 8" descr="PowerPointova predstavit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6626" name="Picture 2"/>
          <p:cNvPicPr>
            <a:picLocks noChangeAspect="1" noChangeArrowheads="1"/>
          </p:cNvPicPr>
          <p:nvPr/>
        </p:nvPicPr>
        <p:blipFill>
          <a:blip r:embed="rId3" cstate="print"/>
          <a:srcRect l="79694" t="36421" r="6470" b="31095"/>
          <a:stretch>
            <a:fillRect/>
          </a:stretch>
        </p:blipFill>
        <p:spPr bwMode="auto">
          <a:xfrm>
            <a:off x="5796136" y="1556792"/>
            <a:ext cx="3096344" cy="408717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fontScale="90000"/>
          </a:bodyPr>
          <a:lstStyle/>
          <a:p>
            <a:r>
              <a:rPr lang="sl-SI" sz="6000" dirty="0" smtClean="0">
                <a:solidFill>
                  <a:srgbClr val="FF0000"/>
                </a:solidFill>
                <a:latin typeface="Algerian" panose="04020705040A02060702" pitchFamily="82" charset="0"/>
              </a:rPr>
              <a:t>DRŽA NA MESTU PROSTO</a:t>
            </a:r>
            <a:endParaRPr lang="sl-SI" sz="60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0" y="1844824"/>
            <a:ext cx="8280920" cy="4365104"/>
          </a:xfrm>
        </p:spPr>
        <p:txBody>
          <a:bodyPr>
            <a:normAutofit/>
          </a:bodyPr>
          <a:lstStyle/>
          <a:p>
            <a:pPr algn="l"/>
            <a:endParaRPr lang="sl-SI" dirty="0" smtClean="0">
              <a:solidFill>
                <a:schemeClr val="tx1"/>
              </a:solidFill>
              <a:latin typeface="Arial Black" pitchFamily="34" charset="0"/>
            </a:endParaRPr>
          </a:p>
          <a:p>
            <a:pPr algn="l">
              <a:buFont typeface="Arial" pitchFamily="34" charset="0"/>
              <a:buChar char="•"/>
            </a:pPr>
            <a:r>
              <a:rPr lang="sl-SI" sz="2800" dirty="0" smtClean="0">
                <a:solidFill>
                  <a:schemeClr val="tx1"/>
                </a:solidFill>
                <a:latin typeface="Arial Black" pitchFamily="34" charset="0"/>
              </a:rPr>
              <a:t>GREMO IZ DRŽE NA MESTU ODMOR</a:t>
            </a:r>
          </a:p>
          <a:p>
            <a:pPr algn="l">
              <a:buFont typeface="Arial" pitchFamily="34" charset="0"/>
              <a:buChar char="•"/>
            </a:pPr>
            <a:r>
              <a:rPr lang="sl-SI" sz="2800" dirty="0" smtClean="0">
                <a:solidFill>
                  <a:schemeClr val="tx1"/>
                </a:solidFill>
                <a:latin typeface="Arial Black" pitchFamily="34" charset="0"/>
              </a:rPr>
              <a:t>ROKE </a:t>
            </a:r>
            <a:r>
              <a:rPr lang="sl-SI" sz="2800" dirty="0" smtClean="0">
                <a:solidFill>
                  <a:schemeClr val="tx1"/>
                </a:solidFill>
                <a:latin typeface="Arial Black" pitchFamily="34" charset="0"/>
              </a:rPr>
              <a:t>SE </a:t>
            </a:r>
            <a:r>
              <a:rPr lang="sl-SI" sz="2800" dirty="0" smtClean="0">
                <a:solidFill>
                  <a:schemeClr val="tx1"/>
                </a:solidFill>
                <a:latin typeface="Arial Black" pitchFamily="34" charset="0"/>
              </a:rPr>
              <a:t>SPROSTIJO</a:t>
            </a:r>
          </a:p>
          <a:p>
            <a:pPr algn="l">
              <a:buFont typeface="Arial" pitchFamily="34" charset="0"/>
              <a:buChar char="•"/>
            </a:pPr>
            <a:r>
              <a:rPr lang="sl-SI" sz="2800" dirty="0" smtClean="0">
                <a:solidFill>
                  <a:schemeClr val="tx1"/>
                </a:solidFill>
                <a:latin typeface="Arial Black" pitchFamily="34" charset="0"/>
              </a:rPr>
              <a:t>TELO JE SPROŠČENO</a:t>
            </a:r>
          </a:p>
          <a:p>
            <a:pPr algn="l">
              <a:buFont typeface="Arial" pitchFamily="34" charset="0"/>
              <a:buChar char="•"/>
            </a:pPr>
            <a:endParaRPr lang="sl-SI" sz="2800" dirty="0" smtClean="0">
              <a:solidFill>
                <a:schemeClr val="tx1"/>
              </a:solidFill>
              <a:latin typeface="Arial Black" pitchFamily="34" charset="0"/>
            </a:endParaRPr>
          </a:p>
        </p:txBody>
      </p:sp>
      <p:sp>
        <p:nvSpPr>
          <p:cNvPr id="5" name="AutoShape 6" descr="PowerPointova predstavit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2" name="AutoShape 8" descr="PowerPointova predstavit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7650" name="Picture 2"/>
          <p:cNvPicPr>
            <a:picLocks noChangeAspect="1" noChangeArrowheads="1"/>
          </p:cNvPicPr>
          <p:nvPr/>
        </p:nvPicPr>
        <p:blipFill>
          <a:blip r:embed="rId3" cstate="print"/>
          <a:srcRect l="39013" t="32109" r="22246" b="14735"/>
          <a:stretch>
            <a:fillRect/>
          </a:stretch>
        </p:blipFill>
        <p:spPr bwMode="auto">
          <a:xfrm>
            <a:off x="4644008" y="3356992"/>
            <a:ext cx="4107123" cy="316835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r>
              <a:rPr lang="sl-SI" sz="6000" dirty="0" err="1" smtClean="0">
                <a:solidFill>
                  <a:srgbClr val="FF0000"/>
                </a:solidFill>
                <a:latin typeface="Algerian" panose="04020705040A02060702" pitchFamily="82" charset="0"/>
              </a:rPr>
              <a:t>pOZDRAV</a:t>
            </a:r>
            <a:endParaRPr lang="sl-SI" sz="60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683568" y="1412776"/>
            <a:ext cx="8280920" cy="4365104"/>
          </a:xfrm>
        </p:spPr>
        <p:txBody>
          <a:bodyPr>
            <a:normAutofit/>
          </a:bodyPr>
          <a:lstStyle/>
          <a:p>
            <a:pPr algn="l"/>
            <a:endParaRPr lang="sl-SI" dirty="0" smtClean="0">
              <a:solidFill>
                <a:schemeClr val="tx1"/>
              </a:solidFill>
              <a:latin typeface="Arial Black" pitchFamily="34" charset="0"/>
            </a:endParaRPr>
          </a:p>
          <a:p>
            <a:pPr algn="l">
              <a:buFont typeface="Arial" pitchFamily="34" charset="0"/>
              <a:buChar char="•"/>
            </a:pPr>
            <a:r>
              <a:rPr lang="sl-SI" sz="2800" dirty="0" smtClean="0">
                <a:solidFill>
                  <a:schemeClr val="tx1"/>
                </a:solidFill>
                <a:latin typeface="Arial Black" pitchFamily="34" charset="0"/>
              </a:rPr>
              <a:t>POZDRA Z ROKO</a:t>
            </a:r>
          </a:p>
          <a:p>
            <a:pPr algn="l">
              <a:buFont typeface="Arial" pitchFamily="34" charset="0"/>
              <a:buChar char="•"/>
            </a:pPr>
            <a:r>
              <a:rPr lang="sl-SI" sz="2800" dirty="0" smtClean="0">
                <a:solidFill>
                  <a:schemeClr val="tx1"/>
                </a:solidFill>
                <a:latin typeface="Arial Black" pitchFamily="34" charset="0"/>
              </a:rPr>
              <a:t>POZDRAV S POKRIVALOM</a:t>
            </a:r>
          </a:p>
          <a:p>
            <a:pPr algn="l">
              <a:buFont typeface="Arial" pitchFamily="34" charset="0"/>
              <a:buChar char="•"/>
            </a:pPr>
            <a:r>
              <a:rPr lang="sl-SI" sz="2800" dirty="0" smtClean="0">
                <a:solidFill>
                  <a:schemeClr val="tx1"/>
                </a:solidFill>
                <a:latin typeface="Arial Black" pitchFamily="34" charset="0"/>
              </a:rPr>
              <a:t>POZDRAV BREZ POKRIVALA</a:t>
            </a:r>
          </a:p>
        </p:txBody>
      </p:sp>
      <p:sp>
        <p:nvSpPr>
          <p:cNvPr id="5" name="AutoShape 6" descr="PowerPointova predstavit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2" name="AutoShape 8" descr="PowerPointova predstavit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8674" name="Picture 2"/>
          <p:cNvPicPr>
            <a:picLocks noChangeAspect="1" noChangeArrowheads="1"/>
          </p:cNvPicPr>
          <p:nvPr/>
        </p:nvPicPr>
        <p:blipFill>
          <a:blip r:embed="rId3" cstate="print"/>
          <a:srcRect l="79414" t="35063" r="6197" b="30485"/>
          <a:stretch>
            <a:fillRect/>
          </a:stretch>
        </p:blipFill>
        <p:spPr bwMode="auto">
          <a:xfrm>
            <a:off x="2555776" y="3501007"/>
            <a:ext cx="2448272" cy="329575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r>
              <a:rPr lang="sl-SI" sz="6000" dirty="0" smtClean="0">
                <a:solidFill>
                  <a:srgbClr val="FF0000"/>
                </a:solidFill>
                <a:latin typeface="Algerian" panose="04020705040A02060702" pitchFamily="82" charset="0"/>
              </a:rPr>
              <a:t>Razmik odmik</a:t>
            </a:r>
            <a:endParaRPr lang="sl-SI" sz="60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683568" y="1412776"/>
            <a:ext cx="8280920" cy="4365104"/>
          </a:xfrm>
        </p:spPr>
        <p:txBody>
          <a:bodyPr>
            <a:normAutofit/>
          </a:bodyPr>
          <a:lstStyle/>
          <a:p>
            <a:pPr algn="l"/>
            <a:endParaRPr lang="sl-SI" dirty="0" smtClean="0">
              <a:solidFill>
                <a:schemeClr val="tx1"/>
              </a:solidFill>
              <a:latin typeface="Arial Black" pitchFamily="34" charset="0"/>
            </a:endParaRPr>
          </a:p>
        </p:txBody>
      </p:sp>
      <p:sp>
        <p:nvSpPr>
          <p:cNvPr id="5" name="AutoShape 6" descr="PowerPointova predstavit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2" name="AutoShape 8" descr="PowerPointova predstavite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9698" name="Picture 2"/>
          <p:cNvPicPr>
            <a:picLocks noChangeAspect="1" noChangeArrowheads="1"/>
          </p:cNvPicPr>
          <p:nvPr/>
        </p:nvPicPr>
        <p:blipFill>
          <a:blip r:embed="rId3" cstate="print"/>
          <a:srcRect l="26284" t="25219" r="9518" b="30485"/>
          <a:stretch>
            <a:fillRect/>
          </a:stretch>
        </p:blipFill>
        <p:spPr bwMode="auto">
          <a:xfrm>
            <a:off x="323528" y="2348880"/>
            <a:ext cx="8352928" cy="324036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r>
              <a:rPr lang="sl-SI" sz="6000" dirty="0" smtClean="0">
                <a:solidFill>
                  <a:srgbClr val="FF0000"/>
                </a:solidFill>
                <a:latin typeface="Algerian" panose="04020705040A02060702" pitchFamily="82" charset="0"/>
              </a:rPr>
              <a:t>LITERATURA</a:t>
            </a:r>
            <a:endParaRPr lang="sl-SI" sz="60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1844824"/>
            <a:ext cx="8280920" cy="4365104"/>
          </a:xfrm>
        </p:spPr>
        <p:txBody>
          <a:bodyPr>
            <a:normAutofit fontScale="92500" lnSpcReduction="20000"/>
          </a:bodyPr>
          <a:lstStyle/>
          <a:p>
            <a:pPr algn="l"/>
            <a:endParaRPr lang="sl-SI" dirty="0" smtClean="0">
              <a:solidFill>
                <a:schemeClr val="tx1"/>
              </a:solidFill>
              <a:latin typeface="Arial Black" pitchFamily="34" charset="0"/>
            </a:endParaRPr>
          </a:p>
          <a:p>
            <a:pPr algn="l">
              <a:buFont typeface="Arial" pitchFamily="34" charset="0"/>
              <a:buChar char="•"/>
            </a:pPr>
            <a:r>
              <a:rPr lang="sl-SI" sz="2800" dirty="0" smtClean="0">
                <a:solidFill>
                  <a:schemeClr val="tx1"/>
                </a:solidFill>
                <a:latin typeface="Arial Black" pitchFamily="34" charset="0"/>
              </a:rPr>
              <a:t>Gasilski priročnik o razvrščanju </a:t>
            </a:r>
          </a:p>
          <a:p>
            <a:pPr algn="l">
              <a:buFont typeface="Arial" pitchFamily="34" charset="0"/>
              <a:buChar char="•"/>
            </a:pPr>
            <a:r>
              <a:rPr lang="sl-SI" sz="2800" dirty="0" smtClean="0">
                <a:solidFill>
                  <a:schemeClr val="tx1"/>
                </a:solidFill>
                <a:latin typeface="Arial Black" pitchFamily="34" charset="0"/>
              </a:rPr>
              <a:t>Zakon o gasilstvu</a:t>
            </a:r>
          </a:p>
          <a:p>
            <a:pPr algn="l">
              <a:buFont typeface="Arial" pitchFamily="34" charset="0"/>
              <a:buChar char="•"/>
            </a:pPr>
            <a:r>
              <a:rPr lang="sl-SI" sz="2800" dirty="0" smtClean="0">
                <a:solidFill>
                  <a:schemeClr val="tx1"/>
                </a:solidFill>
                <a:latin typeface="Arial Black" pitchFamily="34" charset="0"/>
              </a:rPr>
              <a:t>Pravila gasilske službe</a:t>
            </a:r>
          </a:p>
          <a:p>
            <a:pPr algn="l">
              <a:buFont typeface="Arial" pitchFamily="34" charset="0"/>
              <a:buChar char="•"/>
            </a:pPr>
            <a:r>
              <a:rPr lang="sl-SI" sz="2800" dirty="0" smtClean="0">
                <a:solidFill>
                  <a:schemeClr val="tx1"/>
                </a:solidFill>
                <a:latin typeface="Arial Black" pitchFamily="34" charset="0"/>
              </a:rPr>
              <a:t>Zakon o grbih, zastavah in himni RS</a:t>
            </a:r>
          </a:p>
          <a:p>
            <a:pPr algn="l">
              <a:buFont typeface="Arial" pitchFamily="34" charset="0"/>
              <a:buChar char="•"/>
            </a:pPr>
            <a:r>
              <a:rPr lang="sl-SI" sz="2800" dirty="0" smtClean="0">
                <a:solidFill>
                  <a:schemeClr val="tx1"/>
                </a:solidFill>
                <a:latin typeface="Arial Black" pitchFamily="34" charset="0"/>
              </a:rPr>
              <a:t>Državni simboli</a:t>
            </a:r>
          </a:p>
          <a:p>
            <a:pPr algn="l">
              <a:buFont typeface="Arial" pitchFamily="34" charset="0"/>
              <a:buChar char="•"/>
            </a:pPr>
            <a:r>
              <a:rPr lang="sl-SI" sz="2800" dirty="0" smtClean="0">
                <a:solidFill>
                  <a:schemeClr val="tx1"/>
                </a:solidFill>
                <a:latin typeface="Arial Black" pitchFamily="34" charset="0"/>
              </a:rPr>
              <a:t>Pravila gasilske službe prostovoljnih gasilcev</a:t>
            </a:r>
          </a:p>
          <a:p>
            <a:pPr algn="l">
              <a:buFont typeface="Arial" pitchFamily="34" charset="0"/>
              <a:buChar char="•"/>
            </a:pPr>
            <a:r>
              <a:rPr lang="sl-SI" sz="2800" dirty="0" smtClean="0">
                <a:solidFill>
                  <a:schemeClr val="tx1"/>
                </a:solidFill>
                <a:latin typeface="Arial Black" pitchFamily="34" charset="0"/>
              </a:rPr>
              <a:t>Statut GZS</a:t>
            </a:r>
          </a:p>
          <a:p>
            <a:pPr algn="l">
              <a:buFont typeface="Arial" pitchFamily="34" charset="0"/>
              <a:buChar char="•"/>
            </a:pPr>
            <a:r>
              <a:rPr lang="sl-SI" sz="2800" dirty="0" smtClean="0">
                <a:solidFill>
                  <a:schemeClr val="tx1"/>
                </a:solidFill>
                <a:latin typeface="Arial Black" pitchFamily="34" charset="0"/>
              </a:rPr>
              <a:t>Pravilnik o gasilskih uniformah oznakah činih opremi ter oznakah</a:t>
            </a:r>
            <a:endParaRPr lang="sl-SI" dirty="0">
              <a:solidFill>
                <a:schemeClr val="tx1"/>
              </a:solidFill>
              <a:latin typeface="Arial Black" pitchFamily="34" charset="0"/>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r>
              <a:rPr lang="sl-SI" sz="6000" dirty="0" smtClean="0">
                <a:solidFill>
                  <a:srgbClr val="FF0000"/>
                </a:solidFill>
                <a:latin typeface="Algerian" panose="04020705040A02060702" pitchFamily="82" charset="0"/>
              </a:rPr>
              <a:t>VPRAŠANJA?</a:t>
            </a:r>
            <a:endParaRPr lang="sl-SI" sz="60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1844824"/>
            <a:ext cx="8280920" cy="4365104"/>
          </a:xfrm>
        </p:spPr>
        <p:txBody>
          <a:bodyPr>
            <a:normAutofit/>
          </a:bodyPr>
          <a:lstStyle/>
          <a:p>
            <a:pPr algn="l"/>
            <a:endParaRPr lang="sl-SI" dirty="0" smtClean="0">
              <a:solidFill>
                <a:schemeClr val="tx1"/>
              </a:solidFill>
              <a:latin typeface="Arial Black" pitchFamily="34" charset="0"/>
            </a:endParaRPr>
          </a:p>
        </p:txBody>
      </p:sp>
      <p:pic>
        <p:nvPicPr>
          <p:cNvPr id="23554" name="Picture 2" descr="Fireman Holding A Question — Stock Photo © LuMaxArt #12327104"/>
          <p:cNvPicPr>
            <a:picLocks noChangeAspect="1" noChangeArrowheads="1"/>
          </p:cNvPicPr>
          <p:nvPr/>
        </p:nvPicPr>
        <p:blipFill>
          <a:blip r:embed="rId3" cstate="print"/>
          <a:srcRect/>
          <a:stretch>
            <a:fillRect/>
          </a:stretch>
        </p:blipFill>
        <p:spPr bwMode="auto">
          <a:xfrm>
            <a:off x="2195736" y="1844824"/>
            <a:ext cx="4392488" cy="439248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r>
              <a:rPr lang="sl-SI" sz="7200" dirty="0" smtClean="0">
                <a:solidFill>
                  <a:srgbClr val="FF0000"/>
                </a:solidFill>
                <a:latin typeface="Algerian" panose="04020705040A02060702" pitchFamily="82" charset="0"/>
              </a:rPr>
              <a:t>DRŽAVNI SIMBOLI</a:t>
            </a:r>
            <a:endParaRPr lang="sl-SI" sz="72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2060848"/>
            <a:ext cx="6400800" cy="3240360"/>
          </a:xfrm>
        </p:spPr>
        <p:txBody>
          <a:bodyPr>
            <a:normAutofit fontScale="77500" lnSpcReduction="20000"/>
          </a:bodyPr>
          <a:lstStyle/>
          <a:p>
            <a:pPr algn="l">
              <a:buFont typeface="Arial" pitchFamily="34" charset="0"/>
              <a:buChar char="•"/>
            </a:pPr>
            <a:r>
              <a:rPr lang="sl-SI" dirty="0" smtClean="0">
                <a:solidFill>
                  <a:schemeClr val="tx1"/>
                </a:solidFill>
                <a:latin typeface="Arial Black" pitchFamily="34" charset="0"/>
              </a:rPr>
              <a:t>ZASTAVA</a:t>
            </a:r>
          </a:p>
          <a:p>
            <a:pPr algn="l">
              <a:buFont typeface="Arial" pitchFamily="34" charset="0"/>
              <a:buChar char="•"/>
            </a:pPr>
            <a:endParaRPr lang="sl-SI" dirty="0" smtClean="0">
              <a:solidFill>
                <a:schemeClr val="tx1"/>
              </a:solidFill>
              <a:latin typeface="Bauhaus 93" panose="04030905020B02020C02" pitchFamily="82" charset="0"/>
            </a:endParaRPr>
          </a:p>
          <a:p>
            <a:pPr algn="l">
              <a:buFont typeface="Arial" pitchFamily="34" charset="0"/>
              <a:buChar char="•"/>
            </a:pPr>
            <a:endParaRPr lang="sl-SI" dirty="0" smtClean="0">
              <a:solidFill>
                <a:schemeClr val="tx1"/>
              </a:solidFill>
              <a:latin typeface="Bauhaus 93" panose="04030905020B02020C02" pitchFamily="82" charset="0"/>
            </a:endParaRPr>
          </a:p>
          <a:p>
            <a:pPr algn="l">
              <a:buFont typeface="Arial" pitchFamily="34" charset="0"/>
              <a:buChar char="•"/>
            </a:pPr>
            <a:r>
              <a:rPr lang="sl-SI" dirty="0" smtClean="0">
                <a:solidFill>
                  <a:schemeClr val="tx1"/>
                </a:solidFill>
                <a:latin typeface="Arial Black" pitchFamily="34" charset="0"/>
              </a:rPr>
              <a:t>GRB</a:t>
            </a:r>
          </a:p>
          <a:p>
            <a:pPr algn="l">
              <a:buFont typeface="Arial" pitchFamily="34" charset="0"/>
              <a:buChar char="•"/>
            </a:pPr>
            <a:endParaRPr lang="sl-SI" dirty="0" smtClean="0">
              <a:solidFill>
                <a:schemeClr val="tx1"/>
              </a:solidFill>
              <a:latin typeface="Bauhaus 93" panose="04030905020B02020C02" pitchFamily="82" charset="0"/>
            </a:endParaRPr>
          </a:p>
          <a:p>
            <a:pPr algn="l">
              <a:buFont typeface="Arial" pitchFamily="34" charset="0"/>
              <a:buChar char="•"/>
            </a:pPr>
            <a:endParaRPr lang="sl-SI" dirty="0" smtClean="0">
              <a:solidFill>
                <a:schemeClr val="tx1"/>
              </a:solidFill>
              <a:latin typeface="Bauhaus 93" panose="04030905020B02020C02" pitchFamily="82" charset="0"/>
            </a:endParaRPr>
          </a:p>
          <a:p>
            <a:pPr algn="l">
              <a:buFont typeface="Arial" pitchFamily="34" charset="0"/>
              <a:buChar char="•"/>
            </a:pPr>
            <a:endParaRPr lang="sl-SI" dirty="0" smtClean="0">
              <a:solidFill>
                <a:schemeClr val="tx1"/>
              </a:solidFill>
              <a:latin typeface="Bauhaus 93" panose="04030905020B02020C02" pitchFamily="82" charset="0"/>
            </a:endParaRPr>
          </a:p>
          <a:p>
            <a:pPr algn="l">
              <a:buFont typeface="Arial" pitchFamily="34" charset="0"/>
              <a:buChar char="•"/>
            </a:pPr>
            <a:r>
              <a:rPr lang="sl-SI" dirty="0" smtClean="0">
                <a:solidFill>
                  <a:schemeClr val="tx1"/>
                </a:solidFill>
                <a:latin typeface="Arial Black" pitchFamily="34" charset="0"/>
              </a:rPr>
              <a:t>HIMNA</a:t>
            </a:r>
          </a:p>
          <a:p>
            <a:endParaRPr lang="sl-SI" dirty="0"/>
          </a:p>
        </p:txBody>
      </p:sp>
      <p:pic>
        <p:nvPicPr>
          <p:cNvPr id="9" name="Picture 3"/>
          <p:cNvPicPr>
            <a:picLocks noChangeAspect="1"/>
          </p:cNvPicPr>
          <p:nvPr/>
        </p:nvPicPr>
        <p:blipFill>
          <a:blip r:embed="rId3" cstate="print"/>
          <a:stretch>
            <a:fillRect/>
          </a:stretch>
        </p:blipFill>
        <p:spPr>
          <a:xfrm>
            <a:off x="4067944" y="1556792"/>
            <a:ext cx="3177038" cy="1790700"/>
          </a:xfrm>
          <a:prstGeom prst="rect">
            <a:avLst/>
          </a:prstGeom>
        </p:spPr>
      </p:pic>
      <p:pic>
        <p:nvPicPr>
          <p:cNvPr id="10" name="Picture 4"/>
          <p:cNvPicPr>
            <a:picLocks noChangeAspect="1"/>
          </p:cNvPicPr>
          <p:nvPr/>
        </p:nvPicPr>
        <p:blipFill>
          <a:blip r:embed="rId4" cstate="print"/>
          <a:stretch>
            <a:fillRect/>
          </a:stretch>
        </p:blipFill>
        <p:spPr>
          <a:xfrm>
            <a:off x="7236296" y="2780928"/>
            <a:ext cx="1513306" cy="1958848"/>
          </a:xfrm>
          <a:prstGeom prst="rect">
            <a:avLst/>
          </a:prstGeom>
        </p:spPr>
      </p:pic>
      <p:pic>
        <p:nvPicPr>
          <p:cNvPr id="11" name="Picture 5"/>
          <p:cNvPicPr>
            <a:picLocks noChangeAspect="1"/>
          </p:cNvPicPr>
          <p:nvPr/>
        </p:nvPicPr>
        <p:blipFill>
          <a:blip r:embed="rId5" cstate="print"/>
          <a:stretch>
            <a:fillRect/>
          </a:stretch>
        </p:blipFill>
        <p:spPr>
          <a:xfrm>
            <a:off x="2915816" y="4437112"/>
            <a:ext cx="2017951" cy="176799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 calcmode="lin" valueType="num">
                                      <p:cBhvr additive="base">
                                        <p:cTn id="1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ox(i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 calcmode="lin" valueType="num">
                                      <p:cBhvr additive="base">
                                        <p:cTn id="2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endParaRPr lang="sl-SI" sz="72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2060848"/>
            <a:ext cx="6400800" cy="3240360"/>
          </a:xfrm>
        </p:spPr>
        <p:txBody>
          <a:bodyPr>
            <a:normAutofit fontScale="92500" lnSpcReduction="20000"/>
          </a:bodyPr>
          <a:lstStyle/>
          <a:p>
            <a:pPr algn="l">
              <a:buFont typeface="Arial" pitchFamily="34" charset="0"/>
              <a:buChar char="•"/>
            </a:pPr>
            <a:r>
              <a:rPr lang="sl-SI" sz="3100" dirty="0" smtClean="0">
                <a:solidFill>
                  <a:schemeClr val="tx1"/>
                </a:solidFill>
                <a:latin typeface="Arial Black" pitchFamily="34" charset="0"/>
              </a:rPr>
              <a:t>ZASTAVA EU</a:t>
            </a:r>
          </a:p>
          <a:p>
            <a:pPr algn="l">
              <a:buFont typeface="Arial" pitchFamily="34" charset="0"/>
              <a:buChar char="•"/>
            </a:pPr>
            <a:endParaRPr lang="sl-SI" sz="3100" dirty="0" smtClean="0">
              <a:solidFill>
                <a:schemeClr val="tx1"/>
              </a:solidFill>
              <a:latin typeface="Bauhaus 93" panose="04030905020B02020C02" pitchFamily="82" charset="0"/>
            </a:endParaRPr>
          </a:p>
          <a:p>
            <a:pPr algn="l">
              <a:buFont typeface="Arial" pitchFamily="34" charset="0"/>
              <a:buChar char="•"/>
            </a:pPr>
            <a:endParaRPr lang="sl-SI" sz="3100" dirty="0" smtClean="0">
              <a:solidFill>
                <a:schemeClr val="tx1"/>
              </a:solidFill>
              <a:latin typeface="Bauhaus 93" panose="04030905020B02020C02" pitchFamily="82" charset="0"/>
            </a:endParaRPr>
          </a:p>
          <a:p>
            <a:pPr algn="l">
              <a:buFont typeface="Arial" pitchFamily="34" charset="0"/>
              <a:buChar char="•"/>
            </a:pPr>
            <a:endParaRPr lang="sl-SI" sz="3100" dirty="0" smtClean="0">
              <a:solidFill>
                <a:schemeClr val="tx1"/>
              </a:solidFill>
              <a:latin typeface="Bauhaus 93" panose="04030905020B02020C02" pitchFamily="82" charset="0"/>
            </a:endParaRPr>
          </a:p>
          <a:p>
            <a:pPr algn="l">
              <a:buFont typeface="Arial" pitchFamily="34" charset="0"/>
              <a:buChar char="•"/>
            </a:pPr>
            <a:endParaRPr lang="sl-SI" sz="3100" dirty="0" smtClean="0">
              <a:solidFill>
                <a:schemeClr val="tx1"/>
              </a:solidFill>
              <a:latin typeface="Bauhaus 93" panose="04030905020B02020C02" pitchFamily="82" charset="0"/>
            </a:endParaRPr>
          </a:p>
          <a:p>
            <a:pPr algn="l">
              <a:buFont typeface="Arial" pitchFamily="34" charset="0"/>
              <a:buChar char="•"/>
            </a:pPr>
            <a:endParaRPr lang="sl-SI" sz="3100" dirty="0" smtClean="0">
              <a:solidFill>
                <a:schemeClr val="tx1"/>
              </a:solidFill>
              <a:latin typeface="Bauhaus 93" panose="04030905020B02020C02" pitchFamily="82" charset="0"/>
            </a:endParaRPr>
          </a:p>
          <a:p>
            <a:pPr algn="l">
              <a:buFont typeface="Arial" pitchFamily="34" charset="0"/>
              <a:buChar char="•"/>
            </a:pPr>
            <a:r>
              <a:rPr lang="sl-SI" sz="3100" dirty="0" smtClean="0">
                <a:solidFill>
                  <a:schemeClr val="tx1"/>
                </a:solidFill>
                <a:latin typeface="Arial Black" pitchFamily="34" charset="0"/>
                <a:hlinkClick r:id="rId3" action="ppaction://hlinkfile"/>
              </a:rPr>
              <a:t>HIMNA</a:t>
            </a:r>
            <a:r>
              <a:rPr lang="sl-SI" sz="3100" dirty="0" smtClean="0">
                <a:solidFill>
                  <a:schemeClr val="tx1"/>
                </a:solidFill>
                <a:latin typeface="Arial Black" pitchFamily="34" charset="0"/>
              </a:rPr>
              <a:t> EU</a:t>
            </a:r>
          </a:p>
          <a:p>
            <a:endParaRPr lang="sl-SI" dirty="0"/>
          </a:p>
        </p:txBody>
      </p:sp>
      <p:sp>
        <p:nvSpPr>
          <p:cNvPr id="22530" name="AutoShape 2" descr="Zastava Evropska unija EU - OUTL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22532" name="AutoShape 4" descr="Zastava Evropska unija EU - OUTL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2534" name="Picture 6" descr="Zastava Evropska unija EU - OUTLET"/>
          <p:cNvPicPr>
            <a:picLocks noChangeAspect="1" noChangeArrowheads="1"/>
          </p:cNvPicPr>
          <p:nvPr/>
        </p:nvPicPr>
        <p:blipFill>
          <a:blip r:embed="rId4" cstate="print"/>
          <a:srcRect l="2520" t="22680" r="1721" b="26921"/>
          <a:stretch>
            <a:fillRect/>
          </a:stretch>
        </p:blipFill>
        <p:spPr bwMode="auto">
          <a:xfrm>
            <a:off x="3707904" y="2492896"/>
            <a:ext cx="2736304" cy="144016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box(in)">
                                      <p:cBhvr>
                                        <p:cTn id="13" dur="500"/>
                                        <p:tgtEl>
                                          <p:spTgt spid="225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6" end="6"/>
                                            </p:txEl>
                                          </p:spTgt>
                                        </p:tgtEl>
                                        <p:attrNameLst>
                                          <p:attrName>style.visibility</p:attrName>
                                        </p:attrNameLst>
                                      </p:cBhvr>
                                      <p:to>
                                        <p:strVal val="visible"/>
                                      </p:to>
                                    </p:set>
                                    <p:anim calcmode="lin" valueType="num">
                                      <p:cBhvr additive="base">
                                        <p:cTn id="18"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fontScale="90000"/>
          </a:bodyPr>
          <a:lstStyle/>
          <a:p>
            <a:r>
              <a:rPr lang="sl-SI" sz="7200" dirty="0" smtClean="0">
                <a:solidFill>
                  <a:srgbClr val="FF0000"/>
                </a:solidFill>
                <a:latin typeface="Algerian" panose="04020705040A02060702" pitchFamily="82" charset="0"/>
              </a:rPr>
              <a:t>gasilski SIMBOLI</a:t>
            </a:r>
            <a:endParaRPr lang="sl-SI" sz="72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2060848"/>
            <a:ext cx="6400800" cy="4032448"/>
          </a:xfrm>
        </p:spPr>
        <p:txBody>
          <a:bodyPr>
            <a:normAutofit fontScale="70000" lnSpcReduction="20000"/>
          </a:bodyPr>
          <a:lstStyle/>
          <a:p>
            <a:pPr algn="l"/>
            <a:r>
              <a:rPr lang="sl-SI" dirty="0" smtClean="0">
                <a:solidFill>
                  <a:schemeClr val="tx1"/>
                </a:solidFill>
                <a:latin typeface="Arial Black" panose="020B0A04020102020204" pitchFamily="34" charset="0"/>
              </a:rPr>
              <a:t>ZASTAVA  </a:t>
            </a:r>
          </a:p>
          <a:p>
            <a:pPr algn="l"/>
            <a:endParaRPr lang="sl-SI" dirty="0" smtClean="0">
              <a:solidFill>
                <a:schemeClr val="tx1"/>
              </a:solidFill>
              <a:latin typeface="Arial Black" panose="020B0A04020102020204" pitchFamily="34" charset="0"/>
            </a:endParaRPr>
          </a:p>
          <a:p>
            <a:pPr algn="l"/>
            <a:endParaRPr lang="sl-SI" dirty="0" smtClean="0">
              <a:solidFill>
                <a:schemeClr val="tx1"/>
              </a:solidFill>
              <a:latin typeface="Arial Black" panose="020B0A04020102020204" pitchFamily="34" charset="0"/>
            </a:endParaRPr>
          </a:p>
          <a:p>
            <a:pPr algn="l"/>
            <a:r>
              <a:rPr lang="sl-SI" dirty="0" smtClean="0">
                <a:solidFill>
                  <a:schemeClr val="tx1"/>
                </a:solidFill>
                <a:latin typeface="Arial Black" panose="020B0A04020102020204" pitchFamily="34" charset="0"/>
              </a:rPr>
              <a:t>GASILSKI GRB</a:t>
            </a:r>
          </a:p>
          <a:p>
            <a:pPr algn="l"/>
            <a:endParaRPr lang="sl-SI" dirty="0" smtClean="0">
              <a:solidFill>
                <a:schemeClr val="tx1"/>
              </a:solidFill>
              <a:latin typeface="Arial Black" panose="020B0A04020102020204" pitchFamily="34" charset="0"/>
            </a:endParaRPr>
          </a:p>
          <a:p>
            <a:pPr algn="l"/>
            <a:endParaRPr lang="sl-SI" dirty="0" smtClean="0">
              <a:solidFill>
                <a:schemeClr val="tx1"/>
              </a:solidFill>
              <a:latin typeface="Arial Black" panose="020B0A04020102020204" pitchFamily="34" charset="0"/>
            </a:endParaRPr>
          </a:p>
          <a:p>
            <a:pPr algn="l"/>
            <a:r>
              <a:rPr lang="sl-SI" dirty="0" smtClean="0">
                <a:solidFill>
                  <a:schemeClr val="tx1"/>
                </a:solidFill>
                <a:latin typeface="Arial Black" panose="020B0A04020102020204" pitchFamily="34" charset="0"/>
              </a:rPr>
              <a:t>GASILSKA HIMNA</a:t>
            </a:r>
          </a:p>
          <a:p>
            <a:pPr algn="l"/>
            <a:r>
              <a:rPr lang="sl-SI" dirty="0" smtClean="0">
                <a:solidFill>
                  <a:schemeClr val="tx1"/>
                </a:solidFill>
                <a:latin typeface="Arial Black" panose="020B0A04020102020204" pitchFamily="34" charset="0"/>
                <a:hlinkClick r:id="rId3" action="ppaction://hlinkfile"/>
              </a:rPr>
              <a:t>E:\Sela\PEVSKI ZBOR POKLICNIH GASILCEV CZR DOMŽALE GASILSKA  HIMNA  12 10 </a:t>
            </a:r>
            <a:r>
              <a:rPr lang="sl-SI" dirty="0" err="1" smtClean="0">
                <a:solidFill>
                  <a:schemeClr val="tx1"/>
                </a:solidFill>
                <a:latin typeface="Arial Black" panose="020B0A04020102020204" pitchFamily="34" charset="0"/>
                <a:hlinkClick r:id="rId3" action="ppaction://hlinkfile"/>
              </a:rPr>
              <a:t>2016.mp4</a:t>
            </a:r>
            <a:endParaRPr lang="sl-SI" dirty="0" smtClean="0">
              <a:solidFill>
                <a:schemeClr val="tx1"/>
              </a:solidFill>
              <a:latin typeface="Arial Black" panose="020B0A04020102020204" pitchFamily="34" charset="0"/>
            </a:endParaRPr>
          </a:p>
          <a:p>
            <a:pPr algn="l"/>
            <a:endParaRPr lang="sl-SI" dirty="0" smtClean="0">
              <a:solidFill>
                <a:schemeClr val="tx1"/>
              </a:solidFill>
              <a:latin typeface="Arial Black" panose="020B0A04020102020204" pitchFamily="34" charset="0"/>
            </a:endParaRPr>
          </a:p>
          <a:p>
            <a:pPr algn="l"/>
            <a:r>
              <a:rPr lang="sl-SI" dirty="0" smtClean="0">
                <a:solidFill>
                  <a:schemeClr val="tx1"/>
                </a:solidFill>
                <a:latin typeface="Arial Black" panose="020B0A04020102020204" pitchFamily="34" charset="0"/>
              </a:rPr>
              <a:t>GASILSKI PRAPOR  </a:t>
            </a:r>
          </a:p>
          <a:p>
            <a:pPr algn="l"/>
            <a:endParaRPr lang="sl-SI" dirty="0"/>
          </a:p>
        </p:txBody>
      </p:sp>
      <p:pic>
        <p:nvPicPr>
          <p:cNvPr id="12" name="Picture 3"/>
          <p:cNvPicPr>
            <a:picLocks noChangeAspect="1"/>
          </p:cNvPicPr>
          <p:nvPr/>
        </p:nvPicPr>
        <p:blipFill rotWithShape="1">
          <a:blip r:embed="rId4" cstate="print"/>
          <a:srcRect l="22425" r="29260" b="15793"/>
          <a:stretch/>
        </p:blipFill>
        <p:spPr>
          <a:xfrm>
            <a:off x="7380312" y="1484784"/>
            <a:ext cx="1483744" cy="2586008"/>
          </a:xfrm>
          <a:prstGeom prst="rect">
            <a:avLst/>
          </a:prstGeom>
        </p:spPr>
      </p:pic>
      <p:pic>
        <p:nvPicPr>
          <p:cNvPr id="13" name="Picture 4"/>
          <p:cNvPicPr>
            <a:picLocks noChangeAspect="1"/>
          </p:cNvPicPr>
          <p:nvPr/>
        </p:nvPicPr>
        <p:blipFill>
          <a:blip r:embed="rId5" cstate="print"/>
          <a:stretch>
            <a:fillRect/>
          </a:stretch>
        </p:blipFill>
        <p:spPr>
          <a:xfrm>
            <a:off x="4427984" y="1700808"/>
            <a:ext cx="2381250" cy="192405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 calcmode="lin" valueType="num">
                                      <p:cBhvr additive="base">
                                        <p:cTn id="1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 calcmode="lin" valueType="num">
                                      <p:cBhvr additive="base">
                                        <p:cTn id="29"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 calcmode="lin" valueType="num">
                                      <p:cBhvr additive="base">
                                        <p:cTn id="3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9" end="9"/>
                                            </p:txEl>
                                          </p:spTgt>
                                        </p:tgtEl>
                                        <p:attrNameLst>
                                          <p:attrName>style.visibility</p:attrName>
                                        </p:attrNameLst>
                                      </p:cBhvr>
                                      <p:to>
                                        <p:strVal val="visible"/>
                                      </p:to>
                                    </p:set>
                                    <p:anim calcmode="lin" valueType="num">
                                      <p:cBhvr additive="base">
                                        <p:cTn id="4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r>
              <a:rPr lang="sl-SI" sz="4000" dirty="0" smtClean="0">
                <a:solidFill>
                  <a:srgbClr val="FF0000"/>
                </a:solidFill>
                <a:latin typeface="Algerian" panose="04020705040A02060702" pitchFamily="82" charset="0"/>
              </a:rPr>
              <a:t>PRAVILNO OBEŠANJE ZASTAVE REPUBLIKE SLOVENIJE</a:t>
            </a:r>
            <a:endParaRPr lang="sl-SI" sz="40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2060848"/>
            <a:ext cx="5760640" cy="4608512"/>
          </a:xfrm>
        </p:spPr>
        <p:txBody>
          <a:bodyPr>
            <a:normAutofit fontScale="92500"/>
          </a:bodyPr>
          <a:lstStyle/>
          <a:p>
            <a:pPr algn="l">
              <a:buFont typeface="Arial" pitchFamily="34" charset="0"/>
              <a:buChar char="•"/>
            </a:pPr>
            <a:r>
              <a:rPr lang="sl-SI" sz="2000" dirty="0" smtClean="0">
                <a:solidFill>
                  <a:schemeClr val="tx1"/>
                </a:solidFill>
                <a:latin typeface="Arial Black" panose="020B0A04020102020204" pitchFamily="34" charset="0"/>
              </a:rPr>
              <a:t>KOT POSTAVLJANJA ZASTAVE</a:t>
            </a:r>
          </a:p>
          <a:p>
            <a:pPr algn="l"/>
            <a:r>
              <a:rPr lang="sl-SI" sz="2000" dirty="0" smtClean="0">
                <a:solidFill>
                  <a:schemeClr val="tx1"/>
                </a:solidFill>
                <a:latin typeface="Arial Black" panose="020B0A04020102020204" pitchFamily="34" charset="0"/>
              </a:rPr>
              <a:t>Zastavo moramo pritrditi na drog, ki je postavljen navpično ali pod kotom. Če je drog postavljen vodoravno, je zastava izobešena nezakonito. 17. člen ZGZH</a:t>
            </a:r>
          </a:p>
          <a:p>
            <a:pPr algn="l"/>
            <a:endParaRPr lang="sl-SI" sz="2000" dirty="0">
              <a:solidFill>
                <a:schemeClr val="tx1"/>
              </a:solidFill>
              <a:latin typeface="Arial Black" panose="020B0A04020102020204" pitchFamily="34" charset="0"/>
            </a:endParaRPr>
          </a:p>
          <a:p>
            <a:pPr algn="l"/>
            <a:r>
              <a:rPr lang="sl-SI" sz="2100" dirty="0" smtClean="0">
                <a:solidFill>
                  <a:schemeClr val="tx1"/>
                </a:solidFill>
                <a:latin typeface="Arial Black" panose="020B0A04020102020204" pitchFamily="34" charset="0"/>
              </a:rPr>
              <a:t>ZAKONITI NAČIN IZOBEŠANJA ZASTAVE REPUBLIKE SLOVENIJE</a:t>
            </a:r>
          </a:p>
          <a:p>
            <a:pPr algn="l"/>
            <a:r>
              <a:rPr lang="sl-SI" sz="2100" dirty="0" smtClean="0">
                <a:solidFill>
                  <a:schemeClr val="tx1"/>
                </a:solidFill>
                <a:latin typeface="Arial Black" panose="020B0A04020102020204" pitchFamily="34" charset="0"/>
              </a:rPr>
              <a:t>Če je zastava izobešena na drogu, morajo biti barve zastave razporejene od zgoraj navzdol po temle vrstnem redu: bela, modra, rdeča; grb mora biti, gledano od spredaj, na levi strani zastave v levem zgornjem delu. 17. člen ZGZH</a:t>
            </a:r>
          </a:p>
          <a:p>
            <a:pPr algn="l"/>
            <a:endParaRPr lang="sl-SI" sz="2000" dirty="0" smtClean="0">
              <a:solidFill>
                <a:schemeClr val="tx1"/>
              </a:solidFill>
              <a:latin typeface="Arial Black" panose="020B0A04020102020204" pitchFamily="34" charset="0"/>
            </a:endParaRPr>
          </a:p>
          <a:p>
            <a:pPr algn="l">
              <a:buFont typeface="Arial" pitchFamily="34" charset="0"/>
              <a:buChar char="•"/>
            </a:pPr>
            <a:endParaRPr lang="sl-SI" sz="2000" dirty="0" smtClean="0">
              <a:solidFill>
                <a:schemeClr val="tx1"/>
              </a:solidFill>
              <a:latin typeface="Bauhaus 93" panose="04030905020B02020C02" pitchFamily="82" charset="0"/>
            </a:endParaRPr>
          </a:p>
          <a:p>
            <a:pPr algn="l">
              <a:buFont typeface="Arial" pitchFamily="34" charset="0"/>
              <a:buChar char="•"/>
            </a:pPr>
            <a:endParaRPr lang="sl-SI" sz="2000" dirty="0" smtClean="0">
              <a:solidFill>
                <a:schemeClr val="tx1"/>
              </a:solidFill>
              <a:latin typeface="Bauhaus 93" panose="04030905020B02020C02" pitchFamily="82" charset="0"/>
            </a:endParaRPr>
          </a:p>
          <a:p>
            <a:pPr algn="l">
              <a:buFont typeface="Arial" pitchFamily="34" charset="0"/>
              <a:buChar char="•"/>
            </a:pPr>
            <a:endParaRPr lang="sl-SI" sz="2000" dirty="0" smtClean="0">
              <a:solidFill>
                <a:schemeClr val="tx1"/>
              </a:solidFill>
              <a:latin typeface="Bauhaus 93" panose="04030905020B02020C02" pitchFamily="82" charset="0"/>
            </a:endParaRPr>
          </a:p>
          <a:p>
            <a:pPr algn="l">
              <a:buFont typeface="Arial" pitchFamily="34" charset="0"/>
              <a:buChar char="•"/>
            </a:pPr>
            <a:endParaRPr lang="sl-SI" sz="2000" dirty="0" smtClean="0">
              <a:solidFill>
                <a:schemeClr val="tx1"/>
              </a:solidFill>
              <a:latin typeface="Bauhaus 93" panose="04030905020B02020C02" pitchFamily="82" charset="0"/>
            </a:endParaRPr>
          </a:p>
          <a:p>
            <a:pPr algn="l">
              <a:buFont typeface="Arial" pitchFamily="34" charset="0"/>
              <a:buChar char="•"/>
            </a:pPr>
            <a:endParaRPr lang="sl-SI" sz="2000" dirty="0" smtClean="0">
              <a:solidFill>
                <a:schemeClr val="tx1"/>
              </a:solidFill>
              <a:latin typeface="Bauhaus 93" panose="04030905020B02020C02" pitchFamily="82" charset="0"/>
            </a:endParaRPr>
          </a:p>
          <a:p>
            <a:endParaRPr lang="sl-SI" sz="2000" dirty="0"/>
          </a:p>
        </p:txBody>
      </p:sp>
      <p:pic>
        <p:nvPicPr>
          <p:cNvPr id="12" name="Picture 3"/>
          <p:cNvPicPr>
            <a:picLocks noChangeAspect="1"/>
          </p:cNvPicPr>
          <p:nvPr/>
        </p:nvPicPr>
        <p:blipFill>
          <a:blip r:embed="rId3" cstate="print"/>
          <a:stretch>
            <a:fillRect/>
          </a:stretch>
        </p:blipFill>
        <p:spPr>
          <a:xfrm>
            <a:off x="5927659" y="1772816"/>
            <a:ext cx="3216341" cy="1809192"/>
          </a:xfrm>
          <a:prstGeom prst="rect">
            <a:avLst/>
          </a:prstGeom>
        </p:spPr>
      </p:pic>
      <p:pic>
        <p:nvPicPr>
          <p:cNvPr id="13" name="Picture 4"/>
          <p:cNvPicPr>
            <a:picLocks noChangeAspect="1"/>
          </p:cNvPicPr>
          <p:nvPr/>
        </p:nvPicPr>
        <p:blipFill>
          <a:blip r:embed="rId4" cstate="print"/>
          <a:stretch>
            <a:fillRect/>
          </a:stretch>
        </p:blipFill>
        <p:spPr>
          <a:xfrm>
            <a:off x="6156177" y="4149080"/>
            <a:ext cx="2987824" cy="1995398"/>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 calcmode="lin" valueType="num">
                                      <p:cBhvr additive="base">
                                        <p:cTn id="2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endParaRPr lang="sl-SI" sz="72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332656"/>
            <a:ext cx="6048672" cy="6264696"/>
          </a:xfrm>
        </p:spPr>
        <p:txBody>
          <a:bodyPr>
            <a:normAutofit fontScale="47500" lnSpcReduction="20000"/>
          </a:bodyPr>
          <a:lstStyle/>
          <a:p>
            <a:pPr algn="l"/>
            <a:r>
              <a:rPr lang="sl-SI" dirty="0" smtClean="0">
                <a:solidFill>
                  <a:schemeClr val="tx1"/>
                </a:solidFill>
                <a:latin typeface="Arial Black" panose="020B0A04020102020204" pitchFamily="34" charset="0"/>
              </a:rPr>
              <a:t>Če se izobešajo tri zastave – zastavi Republike Slovenije in Evropske unije ter še tretja zastava – se zastava Republike Slovenije izobesi vedno v sredini.</a:t>
            </a:r>
          </a:p>
          <a:p>
            <a:pPr algn="l"/>
            <a:r>
              <a:rPr lang="sl-SI" dirty="0" smtClean="0">
                <a:solidFill>
                  <a:schemeClr val="tx1"/>
                </a:solidFill>
                <a:latin typeface="Arial Black" panose="020B0A04020102020204" pitchFamily="34" charset="0"/>
              </a:rPr>
              <a:t>Ob uradnih in delovnih obiskih tujih državnikov se, gledano od spredaj, zastava tuje države izobesi levo od zastave Republike Slovenije, desno od nje pa zastava Evropske unije. Slikovni prikaz in primer izobešanja sta prikazana v točki II priloge. 8. člen Uredbe o uporabi zastave in himne Evropske unije v Republiki Sloveniji</a:t>
            </a:r>
          </a:p>
          <a:p>
            <a:pPr algn="l"/>
            <a:endParaRPr lang="sl-SI" dirty="0">
              <a:solidFill>
                <a:schemeClr val="tx1"/>
              </a:solidFill>
              <a:latin typeface="Arial Black" panose="020B0A04020102020204" pitchFamily="34" charset="0"/>
            </a:endParaRPr>
          </a:p>
          <a:p>
            <a:pPr algn="l"/>
            <a:r>
              <a:rPr lang="sl-SI" dirty="0" smtClean="0">
                <a:solidFill>
                  <a:schemeClr val="tx1"/>
                </a:solidFill>
                <a:latin typeface="Arial Black" panose="020B0A04020102020204" pitchFamily="34" charset="0"/>
              </a:rPr>
              <a:t>DRŽAVNI PRAZNIKI, OB KATERIH SE IZOBEŠAJO ZASTAVE, SO:</a:t>
            </a:r>
          </a:p>
          <a:p>
            <a:pPr algn="l"/>
            <a:endParaRPr lang="sl-SI" dirty="0" smtClean="0">
              <a:solidFill>
                <a:schemeClr val="tx1"/>
              </a:solidFill>
              <a:latin typeface="Arial Black" panose="020B0A04020102020204" pitchFamily="34" charset="0"/>
            </a:endParaRPr>
          </a:p>
          <a:p>
            <a:pPr algn="l"/>
            <a:r>
              <a:rPr lang="sl-SI" dirty="0" smtClean="0">
                <a:solidFill>
                  <a:schemeClr val="tx1"/>
                </a:solidFill>
                <a:latin typeface="Arial Black" panose="020B0A04020102020204" pitchFamily="34" charset="0"/>
              </a:rPr>
              <a:t>8. februar – slovenski kulturni praznik;</a:t>
            </a:r>
          </a:p>
          <a:p>
            <a:pPr algn="l"/>
            <a:r>
              <a:rPr lang="sl-SI" dirty="0" smtClean="0">
                <a:solidFill>
                  <a:schemeClr val="tx1"/>
                </a:solidFill>
                <a:latin typeface="Arial Black" panose="020B0A04020102020204" pitchFamily="34" charset="0"/>
              </a:rPr>
              <a:t>27. april – dan upora proti okupatorju;</a:t>
            </a:r>
          </a:p>
          <a:p>
            <a:pPr algn="l"/>
            <a:r>
              <a:rPr lang="sl-SI" dirty="0" smtClean="0">
                <a:solidFill>
                  <a:schemeClr val="tx1"/>
                </a:solidFill>
                <a:latin typeface="Arial Black" panose="020B0A04020102020204" pitchFamily="34" charset="0"/>
              </a:rPr>
              <a:t>1. in 2. maj – praznik dela;</a:t>
            </a:r>
          </a:p>
          <a:p>
            <a:pPr algn="l"/>
            <a:r>
              <a:rPr lang="sl-SI" dirty="0" smtClean="0">
                <a:solidFill>
                  <a:schemeClr val="tx1"/>
                </a:solidFill>
                <a:latin typeface="Arial Black" panose="020B0A04020102020204" pitchFamily="34" charset="0"/>
              </a:rPr>
              <a:t>8. junij – dan Primoža Trubarja (ni dela prost dan);</a:t>
            </a:r>
          </a:p>
          <a:p>
            <a:pPr algn="l"/>
            <a:r>
              <a:rPr lang="sl-SI" dirty="0" smtClean="0">
                <a:solidFill>
                  <a:schemeClr val="tx1"/>
                </a:solidFill>
                <a:latin typeface="Arial Black" panose="020B0A04020102020204" pitchFamily="34" charset="0"/>
              </a:rPr>
              <a:t>25. junij – dan državnosti;</a:t>
            </a:r>
          </a:p>
          <a:p>
            <a:pPr algn="l"/>
            <a:r>
              <a:rPr lang="sl-SI" dirty="0" smtClean="0">
                <a:solidFill>
                  <a:schemeClr val="tx1"/>
                </a:solidFill>
                <a:latin typeface="Arial Black" panose="020B0A04020102020204" pitchFamily="34" charset="0"/>
              </a:rPr>
              <a:t>17. avgust – združitev prekmurskih Slovencev z matičnim narodom (ni dela prost dan);</a:t>
            </a:r>
          </a:p>
          <a:p>
            <a:pPr algn="l"/>
            <a:r>
              <a:rPr lang="sl-SI" dirty="0" smtClean="0">
                <a:solidFill>
                  <a:schemeClr val="tx1"/>
                </a:solidFill>
                <a:latin typeface="Arial Black" panose="020B0A04020102020204" pitchFamily="34" charset="0"/>
              </a:rPr>
              <a:t>15. september – dan vrnitve Primorske k matični domovini (ni dela prost dan);</a:t>
            </a:r>
          </a:p>
          <a:p>
            <a:pPr algn="l"/>
            <a:r>
              <a:rPr lang="sl-SI" dirty="0" smtClean="0">
                <a:solidFill>
                  <a:schemeClr val="tx1"/>
                </a:solidFill>
                <a:latin typeface="Arial Black" panose="020B0A04020102020204" pitchFamily="34" charset="0"/>
              </a:rPr>
              <a:t>25. oktober – dan suverenosti (ni dela prost dan);</a:t>
            </a:r>
          </a:p>
          <a:p>
            <a:pPr algn="l"/>
            <a:r>
              <a:rPr lang="sl-SI" dirty="0" smtClean="0">
                <a:solidFill>
                  <a:schemeClr val="tx1"/>
                </a:solidFill>
                <a:latin typeface="Arial Black" panose="020B0A04020102020204" pitchFamily="34" charset="0"/>
              </a:rPr>
              <a:t>23. november – dan Rudolfa Maistra (ni dela prost dan);</a:t>
            </a:r>
          </a:p>
          <a:p>
            <a:pPr algn="l"/>
            <a:r>
              <a:rPr lang="sl-SI" dirty="0" smtClean="0">
                <a:solidFill>
                  <a:schemeClr val="tx1"/>
                </a:solidFill>
                <a:latin typeface="Arial Black" panose="020B0A04020102020204" pitchFamily="34" charset="0"/>
              </a:rPr>
              <a:t>26. december – dan samostojnosti in enotnosti.</a:t>
            </a:r>
          </a:p>
          <a:p>
            <a:pPr algn="l"/>
            <a:endParaRPr lang="sl-SI" dirty="0" smtClean="0">
              <a:solidFill>
                <a:schemeClr val="tx1"/>
              </a:solidFill>
              <a:latin typeface="Arial Black" panose="020B0A04020102020204" pitchFamily="34" charset="0"/>
            </a:endParaRPr>
          </a:p>
          <a:p>
            <a:endParaRPr lang="sl-SI" dirty="0"/>
          </a:p>
        </p:txBody>
      </p:sp>
      <p:pic>
        <p:nvPicPr>
          <p:cNvPr id="12" name="Picture 3"/>
          <p:cNvPicPr>
            <a:picLocks noChangeAspect="1"/>
          </p:cNvPicPr>
          <p:nvPr/>
        </p:nvPicPr>
        <p:blipFill>
          <a:blip r:embed="rId3" cstate="print"/>
          <a:stretch>
            <a:fillRect/>
          </a:stretch>
        </p:blipFill>
        <p:spPr>
          <a:xfrm>
            <a:off x="5796136" y="2420888"/>
            <a:ext cx="3131840" cy="176166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 calcmode="lin" valueType="num">
                                      <p:cBhvr additive="base">
                                        <p:cTn id="26"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5" end="5"/>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 calcmode="lin" valueType="num">
                                      <p:cBhvr additive="base">
                                        <p:cTn id="3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 calcmode="lin" valueType="num">
                                      <p:cBhvr additive="base">
                                        <p:cTn id="34"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8">
                                            <p:txEl>
                                              <p:pRg st="8" end="8"/>
                                            </p:txEl>
                                          </p:spTgt>
                                        </p:tgtEl>
                                        <p:attrNameLst>
                                          <p:attrName>style.visibility</p:attrName>
                                        </p:attrNameLst>
                                      </p:cBhvr>
                                      <p:to>
                                        <p:strVal val="visible"/>
                                      </p:to>
                                    </p:set>
                                    <p:anim calcmode="lin" valueType="num">
                                      <p:cBhvr additive="base">
                                        <p:cTn id="38"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 calcmode="lin" valueType="num">
                                      <p:cBhvr additive="base">
                                        <p:cTn id="42"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9" end="9"/>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8">
                                            <p:txEl>
                                              <p:pRg st="10" end="10"/>
                                            </p:txEl>
                                          </p:spTgt>
                                        </p:tgtEl>
                                        <p:attrNameLst>
                                          <p:attrName>style.visibility</p:attrName>
                                        </p:attrNameLst>
                                      </p:cBhvr>
                                      <p:to>
                                        <p:strVal val="visible"/>
                                      </p:to>
                                    </p:set>
                                    <p:anim calcmode="lin" valueType="num">
                                      <p:cBhvr additive="base">
                                        <p:cTn id="46"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8">
                                            <p:txEl>
                                              <p:pRg st="11" end="11"/>
                                            </p:txEl>
                                          </p:spTgt>
                                        </p:tgtEl>
                                        <p:attrNameLst>
                                          <p:attrName>style.visibility</p:attrName>
                                        </p:attrNameLst>
                                      </p:cBhvr>
                                      <p:to>
                                        <p:strVal val="visible"/>
                                      </p:to>
                                    </p:set>
                                    <p:anim calcmode="lin" valueType="num">
                                      <p:cBhvr additive="base">
                                        <p:cTn id="50"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8">
                                            <p:txEl>
                                              <p:pRg st="11" end="11"/>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8">
                                            <p:txEl>
                                              <p:pRg st="12" end="12"/>
                                            </p:txEl>
                                          </p:spTgt>
                                        </p:tgtEl>
                                        <p:attrNameLst>
                                          <p:attrName>style.visibility</p:attrName>
                                        </p:attrNameLst>
                                      </p:cBhvr>
                                      <p:to>
                                        <p:strVal val="visible"/>
                                      </p:to>
                                    </p:set>
                                    <p:anim calcmode="lin" valueType="num">
                                      <p:cBhvr additive="base">
                                        <p:cTn id="54"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
                                            <p:txEl>
                                              <p:pRg st="12" end="12"/>
                                            </p:txEl>
                                          </p:spTgt>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8">
                                            <p:txEl>
                                              <p:pRg st="13" end="13"/>
                                            </p:txEl>
                                          </p:spTgt>
                                        </p:tgtEl>
                                        <p:attrNameLst>
                                          <p:attrName>style.visibility</p:attrName>
                                        </p:attrNameLst>
                                      </p:cBhvr>
                                      <p:to>
                                        <p:strVal val="visible"/>
                                      </p:to>
                                    </p:set>
                                    <p:anim calcmode="lin" valueType="num">
                                      <p:cBhvr additive="base">
                                        <p:cTn id="58"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8">
                                            <p:txEl>
                                              <p:pRg st="13" end="13"/>
                                            </p:txEl>
                                          </p:spTgt>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8">
                                            <p:txEl>
                                              <p:pRg st="14" end="14"/>
                                            </p:txEl>
                                          </p:spTgt>
                                        </p:tgtEl>
                                        <p:attrNameLst>
                                          <p:attrName>style.visibility</p:attrName>
                                        </p:attrNameLst>
                                      </p:cBhvr>
                                      <p:to>
                                        <p:strVal val="visible"/>
                                      </p:to>
                                    </p:set>
                                    <p:anim calcmode="lin" valueType="num">
                                      <p:cBhvr additive="base">
                                        <p:cTn id="62" dur="500" fill="hold"/>
                                        <p:tgtEl>
                                          <p:spTgt spid="8">
                                            <p:txEl>
                                              <p:pRg st="14" end="1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8">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fontScale="90000"/>
          </a:bodyPr>
          <a:lstStyle/>
          <a:p>
            <a:r>
              <a:rPr lang="sl-SI" sz="7200" dirty="0" smtClean="0">
                <a:solidFill>
                  <a:srgbClr val="FF0000"/>
                </a:solidFill>
                <a:latin typeface="Algerian" panose="04020705040A02060702" pitchFamily="82" charset="0"/>
              </a:rPr>
              <a:t>GASILSKI POZDRAV</a:t>
            </a:r>
            <a:endParaRPr lang="sl-SI" sz="72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1556792"/>
            <a:ext cx="7992888" cy="5040560"/>
          </a:xfrm>
        </p:spPr>
        <p:txBody>
          <a:bodyPr>
            <a:normAutofit fontScale="47500" lnSpcReduction="20000"/>
          </a:bodyPr>
          <a:lstStyle/>
          <a:p>
            <a:pPr algn="l"/>
            <a:r>
              <a:rPr lang="sl-SI" dirty="0" smtClean="0">
                <a:solidFill>
                  <a:schemeClr val="tx1"/>
                </a:solidFill>
                <a:latin typeface="Arial Black" pitchFamily="34" charset="0"/>
              </a:rPr>
              <a:t>Gasilci se v uniformi med seboj pozdravljajo z gasilskim pozdravom in naslavljajo po funkciji ali činu. Gasilec z nižjim činom je dolžan pozdraviti gasilca, ki ima višji čin. Gasilec z višjim činom je dolžan pozdraviti gasilca, ki ima višji položaj. Gasilec z višjim činom ali višjim položajem je dolžan odzdraviti. Gasilci z enakim činom ali položajem se pozdravljajo istočasno.</a:t>
            </a:r>
          </a:p>
          <a:p>
            <a:pPr algn="l"/>
            <a:r>
              <a:rPr lang="sl-SI" dirty="0" smtClean="0">
                <a:solidFill>
                  <a:schemeClr val="tx1"/>
                </a:solidFill>
                <a:latin typeface="Arial Black" pitchFamily="34" charset="0"/>
              </a:rPr>
              <a:t>Če so gasilci v uniformi izven razvrščene gasilske enote, morajo pozdraviti z gasilskim pozdravom himno Republike Slovenije, himno druge države, himno Evropske unije, gasilsko himno, predsednika Republike Slovenije, predsednika Državnega zbora Republike Slovenije, predsednika Državnega sveta Republike Slovenije, predsednika Vlade Republike Slovenije, predsednika Ustavnega sodišča Republike Slovenije in Varuha človekovih pravic ter ministra, pristojnega za varstvo pred naravnimi in drugimi nesrečami oziroma varstvo pred požarom.</a:t>
            </a:r>
          </a:p>
          <a:p>
            <a:pPr algn="l"/>
            <a:r>
              <a:rPr lang="sl-SI" dirty="0" smtClean="0">
                <a:solidFill>
                  <a:schemeClr val="tx1"/>
                </a:solidFill>
                <a:latin typeface="Arial Black" pitchFamily="34" charset="0"/>
              </a:rPr>
              <a:t>Gasilci z gasilskim pozdravom pozdravljajo tudi gasilske enote in prapore v mimohodu, uniformirane pripadnike drugih sil za zaščito, reševanje in pomoč, policije in Slovenske vojske, predstavnike oblasti, gasilce drugih gasilskih organizacij oziroma vedno, kadar nastopajo ali delujejo v uniformi kot gasilci.</a:t>
            </a:r>
          </a:p>
          <a:p>
            <a:pPr algn="l"/>
            <a:r>
              <a:rPr lang="sl-SI" dirty="0" smtClean="0">
                <a:solidFill>
                  <a:schemeClr val="tx1"/>
                </a:solidFill>
                <a:latin typeface="Arial Black" pitchFamily="34" charset="0"/>
              </a:rPr>
              <a:t>Gasilci se pozdravljajo z dvigom desne roke tako, da se prsti iztegnjene dlani dotikajo senc. Podrobneje gasilski pozdrav in pozdravljanje gasilcev ureja priročnik o razvrščanju gasilskih enot Gasilske zveze Slovenije</a:t>
            </a:r>
          </a:p>
          <a:p>
            <a:pPr algn="l"/>
            <a:endParaRPr lang="sl-SI" dirty="0" smtClean="0">
              <a:solidFill>
                <a:schemeClr val="tx1"/>
              </a:solidFill>
              <a:latin typeface="Arial Black" pitchFamily="34" charset="0"/>
            </a:endParaRPr>
          </a:p>
          <a:p>
            <a:endParaRPr lang="sl-SI" dirty="0">
              <a:latin typeface="Arial Black"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endParaRPr lang="sl-SI" sz="72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593304"/>
            <a:ext cx="8280920" cy="6264696"/>
          </a:xfrm>
        </p:spPr>
        <p:txBody>
          <a:bodyPr>
            <a:normAutofit fontScale="62500" lnSpcReduction="20000"/>
          </a:bodyPr>
          <a:lstStyle/>
          <a:p>
            <a:pPr algn="l"/>
            <a:r>
              <a:rPr lang="sl-SI" dirty="0" smtClean="0">
                <a:solidFill>
                  <a:schemeClr val="tx1"/>
                </a:solidFill>
                <a:latin typeface="Arial Black" pitchFamily="34" charset="0"/>
              </a:rPr>
              <a:t>Gasilska enota pozdravlja:</a:t>
            </a:r>
          </a:p>
          <a:p>
            <a:pPr algn="l"/>
            <a:r>
              <a:rPr lang="sl-SI" dirty="0" smtClean="0">
                <a:solidFill>
                  <a:schemeClr val="tx1"/>
                </a:solidFill>
                <a:latin typeface="Arial Black" pitchFamily="34" charset="0"/>
              </a:rPr>
              <a:t>- himno Republike Slovenije ali himno druge države, himno Evropske unije in gasilsko himno;</a:t>
            </a:r>
          </a:p>
          <a:p>
            <a:pPr algn="l"/>
            <a:r>
              <a:rPr lang="sl-SI" dirty="0" smtClean="0">
                <a:solidFill>
                  <a:schemeClr val="tx1"/>
                </a:solidFill>
                <a:latin typeface="Arial Black" pitchFamily="34" charset="0"/>
              </a:rPr>
              <a:t>- prihod ali dvig zastave Republike Slovenije ali zastave Evropske unije oziroma zastave drugih držav, ki organizirano sodelujejo na določeni prireditvi ali aktivnosti;</a:t>
            </a:r>
          </a:p>
          <a:p>
            <a:pPr algn="l"/>
            <a:r>
              <a:rPr lang="sl-SI" dirty="0" smtClean="0">
                <a:solidFill>
                  <a:schemeClr val="tx1"/>
                </a:solidFill>
                <a:latin typeface="Arial Black" pitchFamily="34" charset="0"/>
              </a:rPr>
              <a:t>- prihod ali dvig gasilske zastave;</a:t>
            </a:r>
          </a:p>
          <a:p>
            <a:pPr algn="l"/>
            <a:r>
              <a:rPr lang="sl-SI" dirty="0" smtClean="0">
                <a:solidFill>
                  <a:schemeClr val="tx1"/>
                </a:solidFill>
                <a:latin typeface="Arial Black" pitchFamily="34" charset="0"/>
              </a:rPr>
              <a:t>- prihod gasilskega prapora;</a:t>
            </a:r>
          </a:p>
          <a:p>
            <a:pPr algn="l"/>
            <a:r>
              <a:rPr lang="sl-SI" dirty="0" smtClean="0">
                <a:solidFill>
                  <a:schemeClr val="tx1"/>
                </a:solidFill>
                <a:latin typeface="Arial Black" pitchFamily="34" charset="0"/>
              </a:rPr>
              <a:t>- predsednika Republike Slovenije, predsednika Državnega zbora Republike Slovenije, predsednika Državnega sveta Republike Slovenije, predsednika Vlade Republike Slovenije, predsednika Ustavnega sodišča Republike Slovenije in Varuha človekovih pravic;</a:t>
            </a:r>
          </a:p>
          <a:p>
            <a:pPr algn="l"/>
            <a:r>
              <a:rPr lang="sl-SI" dirty="0" smtClean="0">
                <a:solidFill>
                  <a:schemeClr val="tx1"/>
                </a:solidFill>
                <a:latin typeface="Arial Black" pitchFamily="34" charset="0"/>
              </a:rPr>
              <a:t>- ministra, pristojnega za varstvo pred naravnimi in drugimi nesrečami oziroma za varstvo pred požarom;</a:t>
            </a:r>
          </a:p>
          <a:p>
            <a:pPr algn="l"/>
            <a:r>
              <a:rPr lang="sl-SI" dirty="0" smtClean="0">
                <a:solidFill>
                  <a:schemeClr val="tx1"/>
                </a:solidFill>
                <a:latin typeface="Arial Black" pitchFamily="34" charset="0"/>
              </a:rPr>
              <a:t>- najvišjega predstavnika gasilske organizacije;</a:t>
            </a:r>
          </a:p>
          <a:p>
            <a:pPr algn="l"/>
            <a:r>
              <a:rPr lang="sl-SI" dirty="0" smtClean="0">
                <a:solidFill>
                  <a:schemeClr val="tx1"/>
                </a:solidFill>
                <a:latin typeface="Arial Black" pitchFamily="34" charset="0"/>
              </a:rPr>
              <a:t>- pri gasilskem pogrebu.</a:t>
            </a:r>
          </a:p>
          <a:p>
            <a:pPr algn="l"/>
            <a:r>
              <a:rPr lang="sl-SI" dirty="0" smtClean="0">
                <a:solidFill>
                  <a:schemeClr val="tx1"/>
                </a:solidFill>
                <a:latin typeface="Arial Black" pitchFamily="34" charset="0"/>
              </a:rPr>
              <a:t>Gasilska enota ne pozdravlja med intervencijo, med vajo ali usposabljanjem in, če je v vozilu.</a:t>
            </a:r>
          </a:p>
          <a:p>
            <a:pPr algn="l"/>
            <a:endParaRPr lang="sl-SI" dirty="0" smtClean="0">
              <a:solidFill>
                <a:schemeClr val="tx1"/>
              </a:solidFill>
              <a:latin typeface="Arial Black" pitchFamily="34" charset="0"/>
            </a:endParaRPr>
          </a:p>
          <a:p>
            <a:endParaRPr lang="sl-SI" dirty="0">
              <a:latin typeface="Arial Black" pitchFamily="34" charset="0"/>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260648"/>
            <a:ext cx="7772400" cy="1800200"/>
          </a:xfrm>
        </p:spPr>
        <p:txBody>
          <a:bodyPr>
            <a:normAutofit/>
          </a:bodyPr>
          <a:lstStyle/>
          <a:p>
            <a:r>
              <a:rPr lang="sl-SI" sz="6000" dirty="0" smtClean="0">
                <a:solidFill>
                  <a:srgbClr val="FF0000"/>
                </a:solidFill>
                <a:latin typeface="Algerian" panose="04020705040A02060702" pitchFamily="82" charset="0"/>
              </a:rPr>
              <a:t>POZDRAV GASILCEV</a:t>
            </a:r>
            <a:endParaRPr lang="sl-SI" sz="6000" dirty="0">
              <a:solidFill>
                <a:srgbClr val="FF0000"/>
              </a:solidFill>
            </a:endParaRPr>
          </a:p>
        </p:txBody>
      </p:sp>
      <p:sp>
        <p:nvSpPr>
          <p:cNvPr id="1026" name="AutoShape 2"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28" name="AutoShape 4"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1030" name="AutoShape 6" descr="My firefighter angel : diamondpain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8" name="Podnaslov 7"/>
          <p:cNvSpPr>
            <a:spLocks noGrp="1"/>
          </p:cNvSpPr>
          <p:nvPr>
            <p:ph type="subTitle" idx="1"/>
          </p:nvPr>
        </p:nvSpPr>
        <p:spPr>
          <a:xfrm>
            <a:off x="395536" y="1844824"/>
            <a:ext cx="8280920" cy="4365104"/>
          </a:xfrm>
        </p:spPr>
        <p:txBody>
          <a:bodyPr>
            <a:normAutofit/>
          </a:bodyPr>
          <a:lstStyle/>
          <a:p>
            <a:pPr algn="l"/>
            <a:endParaRPr lang="sl-SI" dirty="0" smtClean="0">
              <a:solidFill>
                <a:schemeClr val="tx1"/>
              </a:solidFill>
              <a:latin typeface="Arial Black" pitchFamily="34" charset="0"/>
            </a:endParaRPr>
          </a:p>
          <a:p>
            <a:pPr>
              <a:buFont typeface="Arial" pitchFamily="34" charset="0"/>
              <a:buChar char="•"/>
            </a:pPr>
            <a:r>
              <a:rPr lang="sl-SI" sz="2800" dirty="0" smtClean="0">
                <a:solidFill>
                  <a:schemeClr val="tx1"/>
                </a:solidFill>
                <a:latin typeface="Arial Black" pitchFamily="34" charset="0"/>
              </a:rPr>
              <a:t>Tovariši gasilci, V SLUŽBI LJUDSTVA             </a:t>
            </a:r>
            <a:r>
              <a:rPr lang="sl-SI" dirty="0" smtClean="0">
                <a:solidFill>
                  <a:schemeClr val="tx1"/>
                </a:solidFill>
                <a:latin typeface="Arial Black" pitchFamily="34" charset="0"/>
              </a:rPr>
              <a:t>NA POMOČ</a:t>
            </a:r>
            <a:endParaRPr lang="sl-SI" dirty="0">
              <a:solidFill>
                <a:schemeClr val="tx1"/>
              </a:solidFill>
              <a:latin typeface="Arial Black"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839</Words>
  <Application>Microsoft Office PowerPoint</Application>
  <PresentationFormat>Diaprojekcija na zaslonu (4:3)</PresentationFormat>
  <Paragraphs>121</Paragraphs>
  <Slides>17</Slides>
  <Notes>0</Notes>
  <HiddenSlides>0</HiddenSlides>
  <MMClips>0</MMClips>
  <ScaleCrop>false</ScaleCrop>
  <HeadingPairs>
    <vt:vector size="4" baseType="variant">
      <vt:variant>
        <vt:lpstr>Tema</vt:lpstr>
      </vt:variant>
      <vt:variant>
        <vt:i4>1</vt:i4>
      </vt:variant>
      <vt:variant>
        <vt:lpstr>Naslovi diapozitivov</vt:lpstr>
      </vt:variant>
      <vt:variant>
        <vt:i4>17</vt:i4>
      </vt:variant>
    </vt:vector>
  </HeadingPairs>
  <TitlesOfParts>
    <vt:vector size="18" baseType="lpstr">
      <vt:lpstr>Officeova tema</vt:lpstr>
      <vt:lpstr>Postrojitvena pravila</vt:lpstr>
      <vt:lpstr>DRŽAVNI SIMBOLI</vt:lpstr>
      <vt:lpstr>Diapozitiv 3</vt:lpstr>
      <vt:lpstr>gasilski SIMBOLI</vt:lpstr>
      <vt:lpstr>PRAVILNO OBEŠANJE ZASTAVE REPUBLIKE SLOVENIJE</vt:lpstr>
      <vt:lpstr>Diapozitiv 6</vt:lpstr>
      <vt:lpstr>GASILSKI POZDRAV</vt:lpstr>
      <vt:lpstr>Diapozitiv 8</vt:lpstr>
      <vt:lpstr>POZDRAV GASILCEV</vt:lpstr>
      <vt:lpstr>Osnovna POSTROJILA</vt:lpstr>
      <vt:lpstr>DRŽA MIRNO</vt:lpstr>
      <vt:lpstr>DRŽA NA MESTU ODMOR</vt:lpstr>
      <vt:lpstr>DRŽA NA MESTU PROSTO</vt:lpstr>
      <vt:lpstr>pOZDRAV</vt:lpstr>
      <vt:lpstr>Razmik odmik</vt:lpstr>
      <vt:lpstr>LITERATURA</vt:lpstr>
      <vt:lpstr>VPRAŠANJA?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POSTROJITVENA PRAVILA</dc:title>
  <dc:creator>Milan</dc:creator>
  <cp:lastModifiedBy>Milan</cp:lastModifiedBy>
  <cp:revision>9</cp:revision>
  <dcterms:created xsi:type="dcterms:W3CDTF">2020-09-25T19:16:14Z</dcterms:created>
  <dcterms:modified xsi:type="dcterms:W3CDTF">2021-09-29T08:37:42Z</dcterms:modified>
</cp:coreProperties>
</file>